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27"/>
  </p:notesMasterIdLst>
  <p:handoutMasterIdLst>
    <p:handoutMasterId r:id="rId28"/>
  </p:handoutMasterIdLst>
  <p:sldIdLst>
    <p:sldId id="310" r:id="rId5"/>
    <p:sldId id="317" r:id="rId6"/>
    <p:sldId id="331" r:id="rId7"/>
    <p:sldId id="327" r:id="rId8"/>
    <p:sldId id="333" r:id="rId9"/>
    <p:sldId id="334" r:id="rId10"/>
    <p:sldId id="312" r:id="rId11"/>
    <p:sldId id="338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35" r:id="rId20"/>
    <p:sldId id="336" r:id="rId21"/>
    <p:sldId id="337" r:id="rId22"/>
    <p:sldId id="339" r:id="rId23"/>
    <p:sldId id="322" r:id="rId24"/>
    <p:sldId id="347" r:id="rId25"/>
    <p:sldId id="32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D6D4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955A10-7973-E05B-61A0-D5381A293444}" v="5283" dt="2025-06-05T23:43:43.540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35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6/8/2025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6/8/2025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6/8/2025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6/8/2025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6/8/2025</a:t>
            </a:fld>
            <a:endParaRPr lang="en-US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427882"/>
            <a:ext cx="5091864" cy="2312692"/>
          </a:xfrm>
        </p:spPr>
        <p:txBody>
          <a:bodyPr anchor="b"/>
          <a:lstStyle/>
          <a:p>
            <a:r>
              <a:rPr lang="en-US"/>
              <a:t>Computer VISION </a:t>
            </a:r>
            <a:br>
              <a:rPr lang="en-US"/>
            </a:br>
            <a:br>
              <a:rPr lang="en-US"/>
            </a:br>
            <a:r>
              <a:rPr lang="en-US"/>
              <a:t>ULTRAVISION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3678395"/>
            <a:ext cx="5091864" cy="2647339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8" name="Picture Placeholder 7" descr="Low angle view of a building">
            <a:extLst>
              <a:ext uri="{FF2B5EF4-FFF2-40B4-BE49-F238E27FC236}">
                <a16:creationId xmlns:a16="http://schemas.microsoft.com/office/drawing/2014/main" id="{67D960B2-8A54-F8C8-80BB-D238AE8EBA30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F45C2C0-54FA-3BF9-54A1-71B2FE17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5796354" y="0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7880B-7787-E702-C32C-62E5D0EFF48B}"/>
              </a:ext>
            </a:extLst>
          </p:cNvPr>
          <p:cNvSpPr txBox="1"/>
          <p:nvPr/>
        </p:nvSpPr>
        <p:spPr>
          <a:xfrm>
            <a:off x="542472" y="3178207"/>
            <a:ext cx="4749873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Anggota tim:</a:t>
            </a:r>
            <a:endParaRPr lang="en-US" sz="3200" dirty="0"/>
          </a:p>
          <a:p>
            <a:endParaRPr lang="en-US" sz="3200" dirty="0"/>
          </a:p>
          <a:p>
            <a:pPr marL="342900" indent="-342900">
              <a:buAutoNum type="arabicPeriod"/>
            </a:pPr>
            <a:r>
              <a:rPr lang="en-US" sz="3200" dirty="0"/>
              <a:t>Farzan Aziz </a:t>
            </a:r>
            <a:r>
              <a:rPr lang="en-US" sz="3200" err="1"/>
              <a:t>Fajarrudin</a:t>
            </a:r>
            <a:r>
              <a:rPr lang="en-US" sz="3200" dirty="0"/>
              <a:t> </a:t>
            </a:r>
          </a:p>
          <a:p>
            <a:pPr marL="342900" indent="-342900">
              <a:buAutoNum type="arabicPeriod"/>
            </a:pPr>
            <a:r>
              <a:rPr lang="en-US" sz="3200" dirty="0"/>
              <a:t>Adelia</a:t>
            </a:r>
          </a:p>
          <a:p>
            <a:pPr marL="342900" indent="-342900">
              <a:buAutoNum type="arabicPeriod"/>
            </a:pPr>
            <a:r>
              <a:rPr lang="en-US" sz="3200" dirty="0"/>
              <a:t>Steven </a:t>
            </a:r>
            <a:r>
              <a:rPr lang="en-US" sz="3200" err="1"/>
              <a:t>Tjayadi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77A46-6FA4-6704-8514-DEB00FB2E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9496F-FAB4-49B4-40B5-5AA0F141D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95580"/>
            <a:ext cx="6569391" cy="550544"/>
          </a:xfrm>
        </p:spPr>
        <p:txBody>
          <a:bodyPr/>
          <a:lstStyle/>
          <a:p>
            <a:r>
              <a:rPr lang="en-US"/>
              <a:t>VGG16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B84E4-CBF4-B4E5-7211-38294BF7142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1AF84-C9FC-133A-D54F-262785D22E7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4B1AB9-AECE-FCF5-65A0-EC8EB0BBEE3F}"/>
              </a:ext>
            </a:extLst>
          </p:cNvPr>
          <p:cNvSpPr txBox="1"/>
          <p:nvPr/>
        </p:nvSpPr>
        <p:spPr>
          <a:xfrm>
            <a:off x="546731" y="4390916"/>
            <a:ext cx="1105457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Rekomendasi Lanjutan</a:t>
            </a:r>
            <a:endParaRPr lang="en-US" dirty="0"/>
          </a:p>
          <a:p>
            <a:r>
              <a:rPr lang="en-US"/>
              <a:t>1.Eksperimen dengan jenis augmentasi lain, mungkin augmentasi masih terlalu ringan</a:t>
            </a:r>
            <a:endParaRPr lang="en-US" dirty="0"/>
          </a:p>
          <a:p>
            <a:r>
              <a:rPr lang="en-US"/>
              <a:t>2. Menambah epoch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DA7C7C8-6FAE-CB22-3141-892B630C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894100"/>
              </p:ext>
            </p:extLst>
          </p:nvPr>
        </p:nvGraphicFramePr>
        <p:xfrm>
          <a:off x="671763" y="1313446"/>
          <a:ext cx="8168640" cy="226041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3068397642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426340717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522913157"/>
                    </a:ext>
                  </a:extLst>
                </a:gridCol>
              </a:tblGrid>
              <a:tr h="4062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Sebelum augment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Setelah augment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743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54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Female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388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Male 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0.94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0.94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93151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Train loss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Yes 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Yes 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90403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Validation loss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Yes 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Yes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600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33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7D840-8DF3-DCA4-912F-03339D9AB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ollage of two people&#10;&#10;AI-generated content may be incorrect.">
            <a:extLst>
              <a:ext uri="{FF2B5EF4-FFF2-40B4-BE49-F238E27FC236}">
                <a16:creationId xmlns:a16="http://schemas.microsoft.com/office/drawing/2014/main" id="{EFB05983-ECB3-6EF7-0C73-D1E06A3A8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594" y="1023439"/>
            <a:ext cx="2535086" cy="5313776"/>
          </a:xfrm>
          <a:prstGeom prst="rect">
            <a:avLst/>
          </a:prstGeom>
        </p:spPr>
      </p:pic>
      <p:pic>
        <p:nvPicPr>
          <p:cNvPr id="14" name="Picture 13" descr="A collage of a person smoking a cigar&#10;&#10;AI-generated content may be incorrect.">
            <a:extLst>
              <a:ext uri="{FF2B5EF4-FFF2-40B4-BE49-F238E27FC236}">
                <a16:creationId xmlns:a16="http://schemas.microsoft.com/office/drawing/2014/main" id="{3B0C08BB-8CB2-893A-38C7-D45F5AA7A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09" y="1054753"/>
            <a:ext cx="2525169" cy="5282461"/>
          </a:xfrm>
          <a:prstGeom prst="rect">
            <a:avLst/>
          </a:prstGeom>
        </p:spPr>
      </p:pic>
      <p:pic>
        <p:nvPicPr>
          <p:cNvPr id="11" name="Picture 10" descr="A collage of two people&#10;&#10;AI-generated content may be incorrect.">
            <a:extLst>
              <a:ext uri="{FF2B5EF4-FFF2-40B4-BE49-F238E27FC236}">
                <a16:creationId xmlns:a16="http://schemas.microsoft.com/office/drawing/2014/main" id="{FB8C487E-1181-779F-2241-CE665EBE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388" y="1001757"/>
            <a:ext cx="2535086" cy="5313776"/>
          </a:xfrm>
          <a:prstGeom prst="rect">
            <a:avLst/>
          </a:prstGeom>
        </p:spPr>
      </p:pic>
      <p:pic>
        <p:nvPicPr>
          <p:cNvPr id="9" name="Picture 8" descr="A collage of a person smoking a cigar&#10;&#10;AI-generated content may be incorrect.">
            <a:extLst>
              <a:ext uri="{FF2B5EF4-FFF2-40B4-BE49-F238E27FC236}">
                <a16:creationId xmlns:a16="http://schemas.microsoft.com/office/drawing/2014/main" id="{77C4FBD7-EDFD-08F4-420A-9C6FBE4F0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03" y="1033071"/>
            <a:ext cx="2525169" cy="52824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48D10-42FE-F681-5FF8-36B9ED8C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95580"/>
            <a:ext cx="6569391" cy="550544"/>
          </a:xfrm>
        </p:spPr>
        <p:txBody>
          <a:bodyPr/>
          <a:lstStyle/>
          <a:p>
            <a:r>
              <a:rPr lang="en-US"/>
              <a:t>VGG16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37C84-6712-B80B-97F4-081AC6F341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D3F06-8F3F-A439-B7F6-12B80DCF7B2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53ACEB-8DA5-DD11-52E1-8C5D7BD67E96}"/>
              </a:ext>
            </a:extLst>
          </p:cNvPr>
          <p:cNvSpPr txBox="1"/>
          <p:nvPr/>
        </p:nvSpPr>
        <p:spPr>
          <a:xfrm>
            <a:off x="8261629" y="6333823"/>
            <a:ext cx="149412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Augmentation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32AC6-A5FD-2D86-4091-2DE6EFE2E2FA}"/>
              </a:ext>
            </a:extLst>
          </p:cNvPr>
          <p:cNvSpPr txBox="1"/>
          <p:nvPr/>
        </p:nvSpPr>
        <p:spPr>
          <a:xfrm>
            <a:off x="2102998" y="6312946"/>
            <a:ext cx="149412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Normalize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09841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5A662-E747-2CB1-07B7-7EA85534A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BC2795ED-21FB-8ABE-3604-52E824276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303" y="960981"/>
            <a:ext cx="3205750" cy="2952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0B8259-2AB6-F94C-5F60-1B32C6EFB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676" y="2582253"/>
            <a:ext cx="4099142" cy="1328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D37FFF-9E05-7AE0-561E-14649E39A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44" y="3767268"/>
            <a:ext cx="3213969" cy="2517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42B28F-446E-A5C4-0798-47916E00E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82" y="1168118"/>
            <a:ext cx="3169085" cy="2507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9005BB-9F24-A801-5241-F56FC131B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95580"/>
            <a:ext cx="6569391" cy="550544"/>
          </a:xfrm>
        </p:spPr>
        <p:txBody>
          <a:bodyPr/>
          <a:lstStyle/>
          <a:p>
            <a:r>
              <a:rPr lang="en-US"/>
              <a:t>RESNET50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51397-664A-0FE4-8B3A-43586BDEE6A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E4845-90AB-44DC-038D-37BE3CDB8C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BF223A-916E-B8FC-40F2-EE20752C5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172" y="198907"/>
            <a:ext cx="4103657" cy="23746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DB0F7A-3D3A-3042-3276-8E9A8610737F}"/>
              </a:ext>
            </a:extLst>
          </p:cNvPr>
          <p:cNvSpPr txBox="1"/>
          <p:nvPr/>
        </p:nvSpPr>
        <p:spPr>
          <a:xfrm>
            <a:off x="672944" y="801494"/>
            <a:ext cx="111834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Normalize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ED7000-6461-358A-70FA-4865C91C2F0E}"/>
              </a:ext>
            </a:extLst>
          </p:cNvPr>
          <p:cNvSpPr txBox="1"/>
          <p:nvPr/>
        </p:nvSpPr>
        <p:spPr>
          <a:xfrm>
            <a:off x="3855415" y="4039995"/>
            <a:ext cx="767378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Analisa:</a:t>
            </a:r>
          </a:p>
          <a:p>
            <a:r>
              <a:rPr lang="en-US" sz="1200" dirty="0"/>
              <a:t>1.Train accuracy naik </a:t>
            </a:r>
            <a:r>
              <a:rPr lang="en-US" sz="1200" err="1"/>
              <a:t>dari</a:t>
            </a:r>
            <a:r>
              <a:rPr lang="en-US" sz="1200"/>
              <a:t> 0.8 ke 0.9</a:t>
            </a:r>
          </a:p>
          <a:p>
            <a:r>
              <a:rPr lang="en-US" sz="1200" dirty="0"/>
              <a:t>2. Validation accuracy </a:t>
            </a:r>
            <a:r>
              <a:rPr lang="en-US" sz="1200" err="1"/>
              <a:t>lebih</a:t>
            </a:r>
            <a:r>
              <a:rPr lang="en-US" sz="1200" dirty="0"/>
              <a:t> </a:t>
            </a:r>
            <a:r>
              <a:rPr lang="en-US" sz="1200" err="1"/>
              <a:t>tinggi</a:t>
            </a:r>
            <a:r>
              <a:rPr lang="en-US" sz="1200" dirty="0"/>
              <a:t> </a:t>
            </a:r>
            <a:r>
              <a:rPr lang="en-US" sz="1200" err="1"/>
              <a:t>dari</a:t>
            </a:r>
            <a:r>
              <a:rPr lang="en-US" sz="1200"/>
              <a:t> train di akhir epoch</a:t>
            </a:r>
          </a:p>
          <a:p>
            <a:r>
              <a:rPr lang="en-US" sz="1200"/>
              <a:t>3. Tidak terjadi overfitting</a:t>
            </a:r>
          </a:p>
          <a:p>
            <a:r>
              <a:rPr lang="en-US" sz="1200"/>
              <a:t>4. Train dan validation loss  turun bersamaan</a:t>
            </a:r>
          </a:p>
          <a:p>
            <a:r>
              <a:rPr lang="en-US" sz="1200"/>
              <a:t>5. Tidak ada underfitting/ overfitting</a:t>
            </a:r>
          </a:p>
          <a:p>
            <a:r>
              <a:rPr lang="en-US" sz="1200"/>
              <a:t>6. Precision macro average 91% --&gt; performa seimbang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25B55-CBFC-9069-7AC9-B7F4FAAE13E1}"/>
              </a:ext>
            </a:extLst>
          </p:cNvPr>
          <p:cNvSpPr txBox="1"/>
          <p:nvPr/>
        </p:nvSpPr>
        <p:spPr>
          <a:xfrm>
            <a:off x="3855415" y="5580113"/>
            <a:ext cx="76737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Kesimpulan:</a:t>
            </a:r>
          </a:p>
          <a:p>
            <a:r>
              <a:rPr lang="en-US" sz="1200"/>
              <a:t>ResNet50 mampu memberikan performa stabil tanpa overfitting, train dan validation loss/acuracy berjalan bersamaan.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88724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4ED60-DF69-55BF-07CF-AF77EA696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3DC8CD6-950C-711A-966D-317FFE7FA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374" y="1034049"/>
            <a:ext cx="3495415" cy="29423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8BBA091C-8C94-821F-2D4A-452A42C9C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2573642"/>
            <a:ext cx="4107493" cy="14184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graph with orange lines and numbers&#10;&#10;AI-generated content may be incorrect.">
            <a:extLst>
              <a:ext uri="{FF2B5EF4-FFF2-40B4-BE49-F238E27FC236}">
                <a16:creationId xmlns:a16="http://schemas.microsoft.com/office/drawing/2014/main" id="{F85591E7-0D95-1F91-105A-8F581CEC0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81" y="3840336"/>
            <a:ext cx="3169086" cy="2517602"/>
          </a:xfrm>
          <a:prstGeom prst="rect">
            <a:avLst/>
          </a:prstGeom>
        </p:spPr>
      </p:pic>
      <p:pic>
        <p:nvPicPr>
          <p:cNvPr id="4" name="Picture 3" descr="A graph of a graph with blue and orange lines&#10;&#10;AI-generated content may be incorrect.">
            <a:extLst>
              <a:ext uri="{FF2B5EF4-FFF2-40B4-BE49-F238E27FC236}">
                <a16:creationId xmlns:a16="http://schemas.microsoft.com/office/drawing/2014/main" id="{C24180E5-029F-4C78-21E6-1FD16E31D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81" y="1314255"/>
            <a:ext cx="3169086" cy="2528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C373A0-E1BA-F540-3A88-F3F894B3C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95580"/>
            <a:ext cx="6569391" cy="550544"/>
          </a:xfrm>
        </p:spPr>
        <p:txBody>
          <a:bodyPr/>
          <a:lstStyle/>
          <a:p>
            <a:r>
              <a:rPr lang="en-US"/>
              <a:t>RESNET50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EC662-5F35-4DCC-8BC9-EEC4F10C1E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61E6-3618-F8CF-85FE-2CE8421683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78BC19-4A5E-C263-4E0C-233DF00D1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172" y="198907"/>
            <a:ext cx="4103657" cy="23746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D7EFEF-E119-7BE5-9A76-F9AFF824487D}"/>
              </a:ext>
            </a:extLst>
          </p:cNvPr>
          <p:cNvSpPr txBox="1"/>
          <p:nvPr/>
        </p:nvSpPr>
        <p:spPr>
          <a:xfrm>
            <a:off x="672944" y="749303"/>
            <a:ext cx="164026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Augmentation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EC10E1-2C93-47E4-4E6F-EB67F88FB64D}"/>
              </a:ext>
            </a:extLst>
          </p:cNvPr>
          <p:cNvSpPr txBox="1"/>
          <p:nvPr/>
        </p:nvSpPr>
        <p:spPr>
          <a:xfrm>
            <a:off x="3855415" y="4039995"/>
            <a:ext cx="767378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Analisa:</a:t>
            </a:r>
          </a:p>
          <a:p>
            <a:r>
              <a:rPr lang="en-US" sz="1200"/>
              <a:t>1.Train accuracy mencapai 1</a:t>
            </a:r>
          </a:p>
          <a:p>
            <a:r>
              <a:rPr lang="en-US" sz="1200" dirty="0"/>
              <a:t>2. Validation accuracy </a:t>
            </a:r>
            <a:r>
              <a:rPr lang="en-US" sz="1200"/>
              <a:t> naik</a:t>
            </a:r>
            <a:endParaRPr lang="en-US" sz="1200" dirty="0"/>
          </a:p>
          <a:p>
            <a:r>
              <a:rPr lang="en-US" sz="1200"/>
              <a:t>3. Tidak ada gap signifikan antara train dan validation accuracy</a:t>
            </a:r>
          </a:p>
          <a:p>
            <a:r>
              <a:rPr lang="en-US" sz="1200"/>
              <a:t>4. Train loss mendekati 0</a:t>
            </a:r>
          </a:p>
          <a:p>
            <a:r>
              <a:rPr lang="en-US" sz="1200"/>
              <a:t>5. validation loss fluktuatif, ada indikasi overfitting</a:t>
            </a:r>
          </a:p>
          <a:p>
            <a:r>
              <a:rPr lang="en-US" sz="1200"/>
              <a:t>6. Kesalahan berkurang setelah augmentasi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4202B-0011-AE74-BA2E-CE18252D40B9}"/>
              </a:ext>
            </a:extLst>
          </p:cNvPr>
          <p:cNvSpPr txBox="1"/>
          <p:nvPr/>
        </p:nvSpPr>
        <p:spPr>
          <a:xfrm>
            <a:off x="3855415" y="5580113"/>
            <a:ext cx="76737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Kesimpulan:</a:t>
            </a:r>
          </a:p>
          <a:p>
            <a:r>
              <a:rPr lang="en-US" sz="1200"/>
              <a:t>Data augmentasi berhasil di Resnet 50, akurasi dan f1 score meningkat tanpa overfitting berlebih. Model jadi lebih seimbang antara female dan male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2032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E72A4-50BB-A80C-475A-DABE0AD2B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7C057-9D9C-AC51-B836-BA2141A3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95580"/>
            <a:ext cx="6569391" cy="550544"/>
          </a:xfrm>
        </p:spPr>
        <p:txBody>
          <a:bodyPr/>
          <a:lstStyle/>
          <a:p>
            <a:r>
              <a:rPr lang="en-US"/>
              <a:t>RESNET50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B2313-DC78-13B5-CD5A-8007DAF1FC2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B17E0-B2A7-AC96-6B1D-CF6C36E571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4454CE-27C8-D082-77DB-4E3A37EA74D3}"/>
              </a:ext>
            </a:extLst>
          </p:cNvPr>
          <p:cNvSpPr txBox="1"/>
          <p:nvPr/>
        </p:nvSpPr>
        <p:spPr>
          <a:xfrm>
            <a:off x="546731" y="4390916"/>
            <a:ext cx="77038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Rekomendasi Lanjutan</a:t>
            </a:r>
            <a:endParaRPr lang="en-US" dirty="0"/>
          </a:p>
          <a:p>
            <a:r>
              <a:rPr lang="en-US"/>
              <a:t>1.Eksperimen dengan jenis augmentasi lain, bisa coba early stop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0FD03FC-7D78-A911-9293-1412A21FE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56534"/>
              </p:ext>
            </p:extLst>
          </p:nvPr>
        </p:nvGraphicFramePr>
        <p:xfrm>
          <a:off x="671763" y="1313446"/>
          <a:ext cx="8168640" cy="226041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3068397642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426340717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522913157"/>
                    </a:ext>
                  </a:extLst>
                </a:gridCol>
              </a:tblGrid>
              <a:tr h="4062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Sebelum augment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Setelah augment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743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54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Female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388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Male 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0.89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0.95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93151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Train loss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Yes 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Yes 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90403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Validation loss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Yes 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Yes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600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43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D30EB-3F70-AF4F-861B-8875A910D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lage of a person&#10;&#10;AI-generated content may be incorrect.">
            <a:extLst>
              <a:ext uri="{FF2B5EF4-FFF2-40B4-BE49-F238E27FC236}">
                <a16:creationId xmlns:a16="http://schemas.microsoft.com/office/drawing/2014/main" id="{7887A161-672B-6191-6D28-B440DBD3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933" y="1026482"/>
            <a:ext cx="2522820" cy="5285201"/>
          </a:xfrm>
          <a:prstGeom prst="rect">
            <a:avLst/>
          </a:prstGeom>
        </p:spPr>
      </p:pic>
      <p:pic>
        <p:nvPicPr>
          <p:cNvPr id="9" name="Picture 8" descr="A collage of a person&#10;&#10;AI-generated content may be incorrect.">
            <a:extLst>
              <a:ext uri="{FF2B5EF4-FFF2-40B4-BE49-F238E27FC236}">
                <a16:creationId xmlns:a16="http://schemas.microsoft.com/office/drawing/2014/main" id="{1FC3B97C-3E59-13FA-DAAA-8016C4572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4" y="1031244"/>
            <a:ext cx="2753768" cy="52965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9ED9C-792B-D3BC-5DE9-1D9B1CEC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95580"/>
            <a:ext cx="6569391" cy="550544"/>
          </a:xfrm>
        </p:spPr>
        <p:txBody>
          <a:bodyPr/>
          <a:lstStyle/>
          <a:p>
            <a:r>
              <a:rPr lang="en-US"/>
              <a:t>Resnet50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61EC1-D346-004E-B150-E64BB9C9969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8125A-74E6-4121-5049-F921D18D164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31A99-D80B-DBFD-41CD-796816403319}"/>
              </a:ext>
            </a:extLst>
          </p:cNvPr>
          <p:cNvSpPr txBox="1"/>
          <p:nvPr/>
        </p:nvSpPr>
        <p:spPr>
          <a:xfrm>
            <a:off x="8261629" y="6333823"/>
            <a:ext cx="149412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Augmentation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551F22-AEE5-4E2E-22C1-99CB384790E6}"/>
              </a:ext>
            </a:extLst>
          </p:cNvPr>
          <p:cNvSpPr txBox="1"/>
          <p:nvPr/>
        </p:nvSpPr>
        <p:spPr>
          <a:xfrm>
            <a:off x="2102998" y="6312946"/>
            <a:ext cx="149412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Normalize</a:t>
            </a:r>
            <a:endParaRPr lang="en-US" sz="1200" dirty="0"/>
          </a:p>
        </p:txBody>
      </p:sp>
      <p:pic>
        <p:nvPicPr>
          <p:cNvPr id="13" name="Picture 12" descr="A collage of a person&#10;&#10;AI-generated content may be incorrect.">
            <a:extLst>
              <a:ext uri="{FF2B5EF4-FFF2-40B4-BE49-F238E27FC236}">
                <a16:creationId xmlns:a16="http://schemas.microsoft.com/office/drawing/2014/main" id="{F00519AD-1EF4-FF50-C72C-3338E3B3A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494" y="1036919"/>
            <a:ext cx="2522820" cy="5285201"/>
          </a:xfrm>
          <a:prstGeom prst="rect">
            <a:avLst/>
          </a:prstGeom>
        </p:spPr>
      </p:pic>
      <p:pic>
        <p:nvPicPr>
          <p:cNvPr id="14" name="Picture 13" descr="A collage of a person&#10;&#10;AI-generated content may be incorrect.">
            <a:extLst>
              <a:ext uri="{FF2B5EF4-FFF2-40B4-BE49-F238E27FC236}">
                <a16:creationId xmlns:a16="http://schemas.microsoft.com/office/drawing/2014/main" id="{40F4A248-A574-DD0F-7302-4366E4E6F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96" y="1041682"/>
            <a:ext cx="2753768" cy="529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66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EB1B7-C054-65D2-69DD-112DBA816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97740-9972-19AD-A4E1-5962061A7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95580"/>
            <a:ext cx="6569391" cy="550544"/>
          </a:xfrm>
        </p:spPr>
        <p:txBody>
          <a:bodyPr/>
          <a:lstStyle/>
          <a:p>
            <a:r>
              <a:rPr lang="en-US" err="1"/>
              <a:t>Googlenet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A097F-D87A-7880-721B-CB908F1AE23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415F-23AB-A3FE-80FF-50D3FE1B04D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29104C-58F6-EC19-26A2-4F084D792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172" y="198907"/>
            <a:ext cx="4103657" cy="2374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graph of a graph with blue and orange lines&#10;&#10;AI-generated content may be incorrect.">
            <a:extLst>
              <a:ext uri="{FF2B5EF4-FFF2-40B4-BE49-F238E27FC236}">
                <a16:creationId xmlns:a16="http://schemas.microsoft.com/office/drawing/2014/main" id="{54881569-BAE7-0F14-7F94-D1B629B23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75" y="1209870"/>
            <a:ext cx="3179523" cy="2423657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A graph of loss and loss&#10;&#10;AI-generated content may be incorrect.">
            <a:extLst>
              <a:ext uri="{FF2B5EF4-FFF2-40B4-BE49-F238E27FC236}">
                <a16:creationId xmlns:a16="http://schemas.microsoft.com/office/drawing/2014/main" id="{60486C77-346E-87DA-47CD-B9277537A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85" y="3767267"/>
            <a:ext cx="3177306" cy="2517602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B9B0B849-2C45-28D2-B08A-9FD02C7B8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840" y="940106"/>
            <a:ext cx="3195312" cy="29631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0F51CA-0B32-A5F1-4AB8-01499B954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3478" y="2563675"/>
            <a:ext cx="4099143" cy="1338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E0977F-22EF-69B4-877C-17D483C76F06}"/>
              </a:ext>
            </a:extLst>
          </p:cNvPr>
          <p:cNvSpPr txBox="1"/>
          <p:nvPr/>
        </p:nvSpPr>
        <p:spPr>
          <a:xfrm>
            <a:off x="3855415" y="4039995"/>
            <a:ext cx="767378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Analisa:</a:t>
            </a:r>
          </a:p>
          <a:p>
            <a:r>
              <a:rPr lang="en-US" sz="1200" dirty="0"/>
              <a:t>1.Train accuracy naik </a:t>
            </a:r>
            <a:r>
              <a:rPr lang="en-US" sz="1200" dirty="0" err="1"/>
              <a:t>dari</a:t>
            </a:r>
            <a:r>
              <a:rPr lang="en-US" sz="1200" dirty="0"/>
              <a:t> 0.65 </a:t>
            </a:r>
            <a:r>
              <a:rPr lang="en-US" sz="1200" dirty="0" err="1"/>
              <a:t>ke</a:t>
            </a:r>
            <a:r>
              <a:rPr lang="en-US" sz="1200" dirty="0"/>
              <a:t> 0.88</a:t>
            </a:r>
          </a:p>
          <a:p>
            <a:r>
              <a:rPr lang="en-US" sz="1200" dirty="0"/>
              <a:t>2. Validation accuracy </a:t>
            </a:r>
            <a:r>
              <a:rPr lang="en-US" sz="1200" err="1"/>
              <a:t>lebih</a:t>
            </a:r>
            <a:r>
              <a:rPr lang="en-US" sz="1200" dirty="0"/>
              <a:t> </a:t>
            </a:r>
            <a:r>
              <a:rPr lang="en-US" sz="1200" err="1"/>
              <a:t>tinggi</a:t>
            </a:r>
            <a:r>
              <a:rPr lang="en-US" sz="1200" dirty="0"/>
              <a:t> </a:t>
            </a:r>
            <a:r>
              <a:rPr lang="en-US" sz="1200" err="1"/>
              <a:t>dari</a:t>
            </a:r>
            <a:r>
              <a:rPr lang="en-US" sz="1200"/>
              <a:t> train di akhir epoch</a:t>
            </a:r>
          </a:p>
          <a:p>
            <a:r>
              <a:rPr lang="en-US" sz="1200"/>
              <a:t>3. Tidak terjadi overfitting</a:t>
            </a:r>
          </a:p>
          <a:p>
            <a:r>
              <a:rPr lang="en-US" sz="1200"/>
              <a:t>4. Train dan validation loss sama-sama turun</a:t>
            </a:r>
          </a:p>
          <a:p>
            <a:r>
              <a:rPr lang="en-US" sz="1200"/>
              <a:t>5. Tidak ada underfitting/ overfitting</a:t>
            </a:r>
          </a:p>
          <a:p>
            <a:r>
              <a:rPr lang="en-US" sz="1200"/>
              <a:t>6. Kesalahan terjadi 28 kasus dimana female diklasifikasi jadi male</a:t>
            </a:r>
          </a:p>
          <a:p>
            <a:r>
              <a:rPr lang="en-US" sz="1200"/>
              <a:t>7. Female precision 95% akurat, Male prescision 85% akurat</a:t>
            </a:r>
            <a:endParaRPr lang="en-US" sz="1200" dirty="0"/>
          </a:p>
          <a:p>
            <a:r>
              <a:rPr lang="en-US" sz="1200"/>
              <a:t>8. f1 = 0.90 macro average --&gt; performa seimbang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7BF734-888B-56E2-4935-35F5D17A8BE1}"/>
              </a:ext>
            </a:extLst>
          </p:cNvPr>
          <p:cNvSpPr txBox="1"/>
          <p:nvPr/>
        </p:nvSpPr>
        <p:spPr>
          <a:xfrm>
            <a:off x="3855415" y="5799318"/>
            <a:ext cx="76737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Kesimpulan:</a:t>
            </a:r>
          </a:p>
          <a:p>
            <a:r>
              <a:rPr lang="en-US" sz="1200" dirty="0"/>
              <a:t>GoogleNet mampu mencapai akurasi tinggi 91% hanya dalam 10 epoch tanpa augmentation, kurva training </a:t>
            </a:r>
            <a:r>
              <a:rPr lang="en-US" sz="1200"/>
              <a:t>stabil tidak ada overfitting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A3959D-20D6-D906-D901-E4850A045DAD}"/>
              </a:ext>
            </a:extLst>
          </p:cNvPr>
          <p:cNvSpPr txBox="1"/>
          <p:nvPr/>
        </p:nvSpPr>
        <p:spPr>
          <a:xfrm>
            <a:off x="672944" y="801494"/>
            <a:ext cx="111834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Normalize</a:t>
            </a:r>
          </a:p>
        </p:txBody>
      </p:sp>
    </p:spTree>
    <p:extLst>
      <p:ext uri="{BB962C8B-B14F-4D97-AF65-F5344CB8AC3E}">
        <p14:creationId xmlns:p14="http://schemas.microsoft.com/office/powerpoint/2010/main" val="2200796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5834D-44AE-7A6B-4447-5175AD68D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9E5089-CFBC-60C9-A4D6-F2CB3A5C4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51" y="940104"/>
            <a:ext cx="3633852" cy="3098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number of numbers on a white background&#10;&#10;AI-generated content may be incorrect.">
            <a:extLst>
              <a:ext uri="{FF2B5EF4-FFF2-40B4-BE49-F238E27FC236}">
                <a16:creationId xmlns:a16="http://schemas.microsoft.com/office/drawing/2014/main" id="{9C68002D-F8F1-FAE1-2459-24D81A6A7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567" y="2563660"/>
            <a:ext cx="4101360" cy="14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E6506C-BC82-3AF7-E7BB-E4743925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95580"/>
            <a:ext cx="6569391" cy="550544"/>
          </a:xfrm>
        </p:spPr>
        <p:txBody>
          <a:bodyPr/>
          <a:lstStyle/>
          <a:p>
            <a:r>
              <a:rPr lang="en-US" err="1"/>
              <a:t>Googlenet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65899-B1E3-7424-E4E5-95D6CA0F89C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18619-C7A2-40CD-B2C4-BB3093DEEF0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A07EE1-EA82-9E4B-1C88-33DBAD4F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172" y="198907"/>
            <a:ext cx="4103657" cy="2374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graph of a graph with blue and orange lines&#10;&#10;AI-generated content may be incorrect.">
            <a:extLst>
              <a:ext uri="{FF2B5EF4-FFF2-40B4-BE49-F238E27FC236}">
                <a16:creationId xmlns:a16="http://schemas.microsoft.com/office/drawing/2014/main" id="{5BBD84A5-11F5-1434-4479-281BC4FFC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75" y="1209870"/>
            <a:ext cx="3179523" cy="2423657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A graph of loss and loss&#10;&#10;AI-generated content may be incorrect.">
            <a:extLst>
              <a:ext uri="{FF2B5EF4-FFF2-40B4-BE49-F238E27FC236}">
                <a16:creationId xmlns:a16="http://schemas.microsoft.com/office/drawing/2014/main" id="{3B8F6312-83AD-BE7F-84FF-36326D007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85" y="3767267"/>
            <a:ext cx="3177306" cy="2517602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FE70F1-32A4-9092-3A1B-E95132E797FA}"/>
              </a:ext>
            </a:extLst>
          </p:cNvPr>
          <p:cNvSpPr txBox="1"/>
          <p:nvPr/>
        </p:nvSpPr>
        <p:spPr>
          <a:xfrm>
            <a:off x="672944" y="801494"/>
            <a:ext cx="149412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Augmentation</a:t>
            </a:r>
            <a:endParaRPr lang="en-US"/>
          </a:p>
        </p:txBody>
      </p:sp>
      <p:pic>
        <p:nvPicPr>
          <p:cNvPr id="7" name="Picture 6" descr="A graph of a graph with blue and orange lines&#10;&#10;AI-generated content may be incorrect.">
            <a:extLst>
              <a:ext uri="{FF2B5EF4-FFF2-40B4-BE49-F238E27FC236}">
                <a16:creationId xmlns:a16="http://schemas.microsoft.com/office/drawing/2014/main" id="{69C789BA-5214-1EFB-1A20-3785B3B7D0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115" y="1147241"/>
            <a:ext cx="3304784" cy="2538478"/>
          </a:xfrm>
          <a:prstGeom prst="rect">
            <a:avLst/>
          </a:prstGeom>
        </p:spPr>
      </p:pic>
      <p:pic>
        <p:nvPicPr>
          <p:cNvPr id="8" name="Picture 7" descr="A graph of loss of a person&#10;&#10;AI-generated content may be incorrect.">
            <a:extLst>
              <a:ext uri="{FF2B5EF4-FFF2-40B4-BE49-F238E27FC236}">
                <a16:creationId xmlns:a16="http://schemas.microsoft.com/office/drawing/2014/main" id="{B1AC9458-2DDA-250A-BAD1-773A4682DC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553" y="3777706"/>
            <a:ext cx="3294346" cy="26637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912B2D-7529-4026-ED6E-8BFEE4A3B8B1}"/>
              </a:ext>
            </a:extLst>
          </p:cNvPr>
          <p:cNvSpPr txBox="1"/>
          <p:nvPr/>
        </p:nvSpPr>
        <p:spPr>
          <a:xfrm>
            <a:off x="3835363" y="4039995"/>
            <a:ext cx="770386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Analisa:</a:t>
            </a:r>
          </a:p>
          <a:p>
            <a:r>
              <a:rPr lang="en-US" sz="1200" dirty="0"/>
              <a:t>1.Train accuracy naik </a:t>
            </a:r>
            <a:r>
              <a:rPr lang="en-US" sz="1200" err="1"/>
              <a:t>dari</a:t>
            </a:r>
            <a:r>
              <a:rPr lang="en-US" sz="1200"/>
              <a:t> 0.7 </a:t>
            </a:r>
            <a:r>
              <a:rPr lang="en-US" sz="1200" err="1"/>
              <a:t>ke</a:t>
            </a:r>
            <a:r>
              <a:rPr lang="en-US" sz="1200"/>
              <a:t> 0.9</a:t>
            </a:r>
          </a:p>
          <a:p>
            <a:r>
              <a:rPr lang="en-US" sz="1200"/>
              <a:t>2. Train dan validation loss turun bersamaan</a:t>
            </a:r>
          </a:p>
          <a:p>
            <a:r>
              <a:rPr lang="en-US" sz="1200"/>
              <a:t>3. Validation loss lebih rendah dari train loss berarti proses augmentation bisa membantu</a:t>
            </a:r>
            <a:endParaRPr lang="en-US"/>
          </a:p>
          <a:p>
            <a:r>
              <a:rPr lang="en-US" sz="1200"/>
              <a:t>4. Tidak terjadi peningkatan akurasi, malah terjadi penurunan</a:t>
            </a:r>
          </a:p>
          <a:p>
            <a:r>
              <a:rPr lang="en-US" sz="1200"/>
              <a:t>5. Female precision membaik dibanding tanpa augmentation</a:t>
            </a:r>
          </a:p>
          <a:p>
            <a:r>
              <a:rPr lang="en-US" sz="1200"/>
              <a:t>6. Accuracy turun dari 0.91 ke 0.89</a:t>
            </a:r>
            <a:endParaRPr lang="en-US" sz="1200" dirty="0"/>
          </a:p>
          <a:p>
            <a:r>
              <a:rPr lang="en-US" sz="1200"/>
              <a:t>8. f1 macro accuracy juga turun dari 0.9 ke 0.89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D3675F-7B4A-5C95-9F5D-C8140A2E8173}"/>
              </a:ext>
            </a:extLst>
          </p:cNvPr>
          <p:cNvSpPr txBox="1"/>
          <p:nvPr/>
        </p:nvSpPr>
        <p:spPr>
          <a:xfrm>
            <a:off x="3855415" y="5648923"/>
            <a:ext cx="76737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Kesimpulan:</a:t>
            </a:r>
          </a:p>
          <a:p>
            <a:r>
              <a:rPr lang="en-US" sz="1200"/>
              <a:t>Data augmentation tidak memberikan peningkatan performa, bahkan menurunkan akurasi, namun performa masih baik karena f1 score masih diatas 0.8 untuk kedua kelas</a:t>
            </a:r>
          </a:p>
        </p:txBody>
      </p:sp>
    </p:spTree>
    <p:extLst>
      <p:ext uri="{BB962C8B-B14F-4D97-AF65-F5344CB8AC3E}">
        <p14:creationId xmlns:p14="http://schemas.microsoft.com/office/powerpoint/2010/main" val="228565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9B1A0-D85D-0233-6078-7B0B56429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2F775-2D3A-4C72-83F8-786BFC159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95580"/>
            <a:ext cx="6569391" cy="550544"/>
          </a:xfrm>
        </p:spPr>
        <p:txBody>
          <a:bodyPr/>
          <a:lstStyle/>
          <a:p>
            <a:r>
              <a:rPr lang="en-US" err="1"/>
              <a:t>Googlenet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4FF75-C602-5A3C-E161-F0542DBC000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08DAC-B314-BE69-FC7F-F7219CAB39B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07CF67-B645-CB34-DDD3-F888BD8E81EA}"/>
              </a:ext>
            </a:extLst>
          </p:cNvPr>
          <p:cNvSpPr txBox="1"/>
          <p:nvPr/>
        </p:nvSpPr>
        <p:spPr>
          <a:xfrm>
            <a:off x="546731" y="4390916"/>
            <a:ext cx="770386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Rekomendasi Lanjutan</a:t>
            </a:r>
            <a:endParaRPr lang="en-US" dirty="0"/>
          </a:p>
          <a:p>
            <a:r>
              <a:rPr lang="en-US"/>
              <a:t>1.Eksperimen dengan jenis augmentasi lain</a:t>
            </a:r>
            <a:endParaRPr lang="en-US" dirty="0"/>
          </a:p>
          <a:p>
            <a:r>
              <a:rPr lang="en-US"/>
              <a:t>2. Menambah epoch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8AAED59-4D8F-37D2-A02E-2147884FE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43869"/>
              </p:ext>
            </p:extLst>
          </p:nvPr>
        </p:nvGraphicFramePr>
        <p:xfrm>
          <a:off x="671763" y="1313446"/>
          <a:ext cx="8168640" cy="226041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3068397642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426340717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522913157"/>
                    </a:ext>
                  </a:extLst>
                </a:gridCol>
              </a:tblGrid>
              <a:tr h="4062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Sebelum augment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Setelah augment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743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54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Female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388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Male 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0.89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0.88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93151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Train loss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Yes 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Yes 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90403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Validation loss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Yes 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Yes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600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863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A2BB2-CD13-6FEB-3768-B6D20ED0F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07287-35B9-AD8F-D169-26F971002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95580"/>
            <a:ext cx="6569391" cy="550544"/>
          </a:xfrm>
        </p:spPr>
        <p:txBody>
          <a:bodyPr/>
          <a:lstStyle/>
          <a:p>
            <a:r>
              <a:rPr lang="en-US" err="1"/>
              <a:t>Googlenet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A0967-EA44-1AFA-0BE1-B9BD25C7491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A2731-AD37-7909-87E0-70F5C124D04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 descr="A collage of a person&#10;&#10;AI-generated content may be incorrect.">
            <a:extLst>
              <a:ext uri="{FF2B5EF4-FFF2-40B4-BE49-F238E27FC236}">
                <a16:creationId xmlns:a16="http://schemas.microsoft.com/office/drawing/2014/main" id="{3F11CE5D-344D-4F1D-76F7-0ED57931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248" y="1032353"/>
            <a:ext cx="2523343" cy="5189951"/>
          </a:xfrm>
          <a:prstGeom prst="rect">
            <a:avLst/>
          </a:prstGeom>
        </p:spPr>
      </p:pic>
      <p:pic>
        <p:nvPicPr>
          <p:cNvPr id="4" name="Picture 3" descr="A collage of a person&amp;#39;s face&#10;&#10;AI-generated content may be incorrect.">
            <a:extLst>
              <a:ext uri="{FF2B5EF4-FFF2-40B4-BE49-F238E27FC236}">
                <a16:creationId xmlns:a16="http://schemas.microsoft.com/office/drawing/2014/main" id="{69554DD7-BA6D-C861-C4E1-00870392C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718" y="1036920"/>
            <a:ext cx="2519690" cy="5285202"/>
          </a:xfrm>
          <a:prstGeom prst="rect">
            <a:avLst/>
          </a:prstGeom>
        </p:spPr>
      </p:pic>
      <p:pic>
        <p:nvPicPr>
          <p:cNvPr id="7" name="Picture 6" descr="A collage of a person&amp;#39;s face&#10;&#10;AI-generated content may be incorrect.">
            <a:extLst>
              <a:ext uri="{FF2B5EF4-FFF2-40B4-BE49-F238E27FC236}">
                <a16:creationId xmlns:a16="http://schemas.microsoft.com/office/drawing/2014/main" id="{F26D56EF-9EE1-11BE-5C97-12C8BBA07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152" y="1032158"/>
            <a:ext cx="2535999" cy="5284288"/>
          </a:xfrm>
          <a:prstGeom prst="rect">
            <a:avLst/>
          </a:prstGeom>
        </p:spPr>
      </p:pic>
      <p:pic>
        <p:nvPicPr>
          <p:cNvPr id="8" name="Picture 7" descr="A collage of a person&#10;&#10;AI-generated content may be incorrect.">
            <a:extLst>
              <a:ext uri="{FF2B5EF4-FFF2-40B4-BE49-F238E27FC236}">
                <a16:creationId xmlns:a16="http://schemas.microsoft.com/office/drawing/2014/main" id="{A933A7BA-50B4-4B58-8568-BFA65F815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17" y="1032352"/>
            <a:ext cx="2523343" cy="5189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66E799-B1F6-5C7C-C150-22D3843B658A}"/>
              </a:ext>
            </a:extLst>
          </p:cNvPr>
          <p:cNvSpPr txBox="1"/>
          <p:nvPr/>
        </p:nvSpPr>
        <p:spPr>
          <a:xfrm>
            <a:off x="8261629" y="6333823"/>
            <a:ext cx="149412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Augmentation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C7326-30CD-9F96-E76D-3DB4BF916246}"/>
              </a:ext>
            </a:extLst>
          </p:cNvPr>
          <p:cNvSpPr txBox="1"/>
          <p:nvPr/>
        </p:nvSpPr>
        <p:spPr>
          <a:xfrm>
            <a:off x="2102998" y="6312946"/>
            <a:ext cx="149412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Normalize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6768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4493-076B-646C-632C-C4850D176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51285"/>
            <a:ext cx="4533398" cy="712427"/>
          </a:xfrm>
        </p:spPr>
        <p:txBody>
          <a:bodyPr/>
          <a:lstStyle/>
          <a:p>
            <a:r>
              <a:rPr lang="en-US" dirty="0"/>
              <a:t>glossary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ADCDD24D-5443-EB78-6473-95B483219A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84734-115E-C400-33C5-37064FF17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2" y="1525882"/>
            <a:ext cx="4940493" cy="4699121"/>
          </a:xfrm>
        </p:spPr>
        <p:txBody>
          <a:bodyPr vert="horz" lIns="91440" tIns="91440" rIns="0" bIns="0" rtlCol="0" anchor="t">
            <a:noAutofit/>
          </a:bodyPr>
          <a:lstStyle/>
          <a:p>
            <a:pPr marL="342900" indent="-342900">
              <a:buAutoNum type="arabicPeriod"/>
            </a:pPr>
            <a:r>
              <a:rPr lang="en-US" dirty="0"/>
              <a:t>Project Background</a:t>
            </a:r>
          </a:p>
          <a:p>
            <a:pPr marL="342900" indent="-342900">
              <a:buAutoNum type="arabicPeriod"/>
            </a:pPr>
            <a:r>
              <a:rPr lang="en-US"/>
              <a:t>Objective</a:t>
            </a:r>
          </a:p>
          <a:p>
            <a:pPr marL="342900" indent="-342900">
              <a:buAutoNum type="arabicPeriod"/>
            </a:pPr>
            <a:r>
              <a:rPr lang="en-US"/>
              <a:t>Dataset</a:t>
            </a:r>
          </a:p>
          <a:p>
            <a:pPr marL="342900" indent="-342900">
              <a:buAutoNum type="arabicPeriod"/>
            </a:pPr>
            <a:r>
              <a:rPr lang="en-US"/>
              <a:t>Model comparison theory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VGG 16</a:t>
            </a:r>
          </a:p>
          <a:p>
            <a:r>
              <a:rPr lang="en-US" dirty="0"/>
              <a:t>5.   ResNet 50</a:t>
            </a:r>
          </a:p>
          <a:p>
            <a:r>
              <a:rPr lang="en-US" dirty="0"/>
              <a:t>6.   </a:t>
            </a:r>
            <a:r>
              <a:rPr lang="en-US" dirty="0" err="1"/>
              <a:t>GoogleNet</a:t>
            </a:r>
            <a:endParaRPr lang="en-US"/>
          </a:p>
          <a:p>
            <a:r>
              <a:rPr lang="en-US"/>
              <a:t>7.   Perbandingan Model VGG 16, ResNet50,</a:t>
            </a:r>
          </a:p>
          <a:p>
            <a:r>
              <a:rPr lang="en-US"/>
              <a:t>   dan GoogleNet</a:t>
            </a:r>
          </a:p>
          <a:p>
            <a:r>
              <a:rPr lang="en-US"/>
              <a:t>8.   Conclusion &amp;  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3EF7D-B91F-315E-885B-2A4BDE9914A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043CF65F-0E21-48DE-8D75-4BF66A547E8E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4DA9C-4770-ABC3-9345-F7D974B2F1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53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/>
              <a:t>comparison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4766791B-F730-470C-BD5E-FFF8D449589F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671DCC8-9F05-1552-52A6-3E95BA6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789103"/>
              </p:ext>
            </p:extLst>
          </p:nvPr>
        </p:nvGraphicFramePr>
        <p:xfrm>
          <a:off x="724057" y="1576812"/>
          <a:ext cx="10440500" cy="3950054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1491500">
                  <a:extLst>
                    <a:ext uri="{9D8B030D-6E8A-4147-A177-3AD203B41FA5}">
                      <a16:colId xmlns:a16="http://schemas.microsoft.com/office/drawing/2014/main" val="3562200334"/>
                    </a:ext>
                  </a:extLst>
                </a:gridCol>
                <a:gridCol w="1491500">
                  <a:extLst>
                    <a:ext uri="{9D8B030D-6E8A-4147-A177-3AD203B41FA5}">
                      <a16:colId xmlns:a16="http://schemas.microsoft.com/office/drawing/2014/main" val="4074519216"/>
                    </a:ext>
                  </a:extLst>
                </a:gridCol>
                <a:gridCol w="1491500">
                  <a:extLst>
                    <a:ext uri="{9D8B030D-6E8A-4147-A177-3AD203B41FA5}">
                      <a16:colId xmlns:a16="http://schemas.microsoft.com/office/drawing/2014/main" val="1559987487"/>
                    </a:ext>
                  </a:extLst>
                </a:gridCol>
                <a:gridCol w="1491500">
                  <a:extLst>
                    <a:ext uri="{9D8B030D-6E8A-4147-A177-3AD203B41FA5}">
                      <a16:colId xmlns:a16="http://schemas.microsoft.com/office/drawing/2014/main" val="91742883"/>
                    </a:ext>
                  </a:extLst>
                </a:gridCol>
                <a:gridCol w="1491500">
                  <a:extLst>
                    <a:ext uri="{9D8B030D-6E8A-4147-A177-3AD203B41FA5}">
                      <a16:colId xmlns:a16="http://schemas.microsoft.com/office/drawing/2014/main" val="234544709"/>
                    </a:ext>
                  </a:extLst>
                </a:gridCol>
                <a:gridCol w="1491500">
                  <a:extLst>
                    <a:ext uri="{9D8B030D-6E8A-4147-A177-3AD203B41FA5}">
                      <a16:colId xmlns:a16="http://schemas.microsoft.com/office/drawing/2014/main" val="679439433"/>
                    </a:ext>
                  </a:extLst>
                </a:gridCol>
                <a:gridCol w="1491500">
                  <a:extLst>
                    <a:ext uri="{9D8B030D-6E8A-4147-A177-3AD203B41FA5}">
                      <a16:colId xmlns:a16="http://schemas.microsoft.com/office/drawing/2014/main" val="2883509099"/>
                    </a:ext>
                  </a:extLst>
                </a:gridCol>
              </a:tblGrid>
              <a:tr h="723194"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575"/>
                        </a:lnSpc>
                        <a:buNone/>
                      </a:pPr>
                      <a:r>
                        <a:rPr lang="en-US" sz="1800" b="1">
                          <a:effectLst/>
                          <a:latin typeface="Avenir Next LT Pro Light"/>
                        </a:rPr>
                        <a:t>Model</a:t>
                      </a:r>
                      <a:endParaRPr lang="en-US" sz="1800" b="1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  <a:buNone/>
                      </a:pPr>
                      <a:r>
                        <a:rPr lang="en-US" sz="1800" b="1">
                          <a:effectLst/>
                          <a:latin typeface="Avenir Next LT Pro Light"/>
                        </a:rPr>
                        <a:t>Augmentasi</a:t>
                      </a: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  <a:buNone/>
                      </a:pPr>
                      <a:r>
                        <a:rPr lang="en-US" sz="1800" b="1">
                          <a:effectLst/>
                          <a:latin typeface="Avenir Next LT Pro Light"/>
                        </a:rPr>
                        <a:t>Accuracy</a:t>
                      </a: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 b="1">
                          <a:effectLst/>
                          <a:latin typeface="Avenir Next LT Pro Light"/>
                        </a:rPr>
                        <a:t>f1 female/male</a:t>
                      </a:r>
                      <a:endParaRPr lang="en-US" sz="1800" b="1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36393B"/>
                      </a:solidFill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 b="1">
                          <a:effectLst/>
                          <a:latin typeface="Avenir Next LT Pro Light"/>
                        </a:rPr>
                        <a:t>Macro f1</a:t>
                      </a:r>
                      <a:endParaRPr lang="en-US" sz="1800" b="1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 b="1">
                          <a:effectLst/>
                          <a:latin typeface="Avenir Next LT Pro Light"/>
                        </a:rPr>
                        <a:t>Train acc</a:t>
                      </a:r>
                      <a:endParaRPr lang="en-US" sz="1800" b="1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>
                      <a:solidFill>
                        <a:srgbClr val="36393B"/>
                      </a:solidFill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 b="1">
                          <a:effectLst/>
                          <a:latin typeface="Avenir Next LT Pro Light"/>
                        </a:rPr>
                        <a:t>Overfitting</a:t>
                      </a:r>
                      <a:endParaRPr lang="en-US" sz="1800" b="1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>
                      <a:solidFill>
                        <a:srgbClr val="36393B"/>
                      </a:solidFill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513063"/>
                  </a:ext>
                </a:extLst>
              </a:tr>
              <a:tr h="53781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VGG16</a:t>
                      </a:r>
                      <a:endParaRPr lang="en-US">
                        <a:effectLst/>
                      </a:endParaRP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no</a:t>
                      </a:r>
                      <a:endParaRPr lang="en-US" sz="1800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  <a:buNone/>
                      </a:pPr>
                      <a:r>
                        <a:rPr lang="en-US" sz="1800" dirty="0">
                          <a:effectLst/>
                          <a:latin typeface="Avenir Next LT Pro Light"/>
                        </a:rPr>
                        <a:t>0.54</a:t>
                      </a:r>
                      <a:endParaRPr lang="en-US" dirty="0">
                        <a:effectLst/>
                      </a:endParaRP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0.95/0.93</a:t>
                      </a:r>
                      <a:endParaRPr lang="en-US" sz="1800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36393B"/>
                      </a:solidFill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 dirty="0">
                          <a:effectLst/>
                          <a:latin typeface="Avenir Next LT Pro Light"/>
                        </a:rPr>
                        <a:t>0.94</a:t>
                      </a: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 dirty="0">
                          <a:effectLst/>
                          <a:latin typeface="Avenir Next LT Pro Light"/>
                        </a:rPr>
                        <a:t>1.00</a:t>
                      </a: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>
                      <a:solidFill>
                        <a:srgbClr val="36393B"/>
                      </a:solidFill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yes</a:t>
                      </a:r>
                      <a:endParaRPr lang="en-US" sz="1800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>
                      <a:solidFill>
                        <a:srgbClr val="36393B"/>
                      </a:solidFill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222145"/>
                  </a:ext>
                </a:extLst>
              </a:tr>
              <a:tr h="53781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VGG16</a:t>
                      </a:r>
                      <a:endParaRPr lang="en-US" sz="1800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yes</a:t>
                      </a:r>
                      <a:endParaRPr lang="en-US">
                        <a:effectLst/>
                      </a:endParaRP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  <a:buNone/>
                      </a:pPr>
                      <a:r>
                        <a:rPr lang="en-US" sz="1800" dirty="0">
                          <a:effectLst/>
                          <a:latin typeface="Avenir Next LT Pro Light"/>
                        </a:rPr>
                        <a:t>0.94</a:t>
                      </a:r>
                      <a:endParaRPr lang="en-US" dirty="0">
                        <a:effectLst/>
                      </a:endParaRP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0.95/0.93</a:t>
                      </a:r>
                      <a:endParaRPr lang="en-US" sz="1800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36393B"/>
                      </a:solidFill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 dirty="0">
                          <a:effectLst/>
                          <a:latin typeface="Avenir Next LT Pro Light"/>
                        </a:rPr>
                        <a:t>0.94</a:t>
                      </a: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 dirty="0">
                          <a:effectLst/>
                          <a:latin typeface="Avenir Next LT Pro Light"/>
                        </a:rPr>
                        <a:t>1.00</a:t>
                      </a: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>
                      <a:solidFill>
                        <a:srgbClr val="36393B"/>
                      </a:solidFill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yes</a:t>
                      </a:r>
                      <a:endParaRPr lang="en-US" sz="1800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>
                      <a:solidFill>
                        <a:srgbClr val="36393B"/>
                      </a:solidFill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3395342"/>
                  </a:ext>
                </a:extLst>
              </a:tr>
              <a:tr h="53781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Googlenet</a:t>
                      </a:r>
                      <a:endParaRPr lang="en-US" sz="1800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no</a:t>
                      </a:r>
                      <a:endParaRPr lang="en-US" sz="1800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  <a:buNone/>
                      </a:pPr>
                      <a:r>
                        <a:rPr lang="en-US" sz="1800" dirty="0">
                          <a:effectLst/>
                          <a:latin typeface="Avenir Next LT Pro Light"/>
                        </a:rPr>
                        <a:t>0.91</a:t>
                      </a:r>
                      <a:endParaRPr lang="en-US" dirty="0">
                        <a:effectLst/>
                      </a:endParaRP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0.92/0.89</a:t>
                      </a:r>
                      <a:endParaRPr lang="en-US" sz="1800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36393B"/>
                      </a:solidFill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 dirty="0">
                          <a:effectLst/>
                          <a:latin typeface="Avenir Next LT Pro Light"/>
                        </a:rPr>
                        <a:t>0.90</a:t>
                      </a: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 dirty="0">
                          <a:effectLst/>
                          <a:latin typeface="Avenir Next LT Pro Light"/>
                        </a:rPr>
                        <a:t>0.88</a:t>
                      </a: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>
                      <a:solidFill>
                        <a:srgbClr val="36393B"/>
                      </a:solidFill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no</a:t>
                      </a:r>
                      <a:endParaRPr lang="en-US" sz="1800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>
                      <a:solidFill>
                        <a:srgbClr val="36393B"/>
                      </a:solidFill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585756"/>
                  </a:ext>
                </a:extLst>
              </a:tr>
              <a:tr h="53781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Googlenet</a:t>
                      </a:r>
                      <a:endParaRPr lang="en-US" sz="1800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yes</a:t>
                      </a:r>
                      <a:endParaRPr lang="en-US" sz="1800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0.89</a:t>
                      </a:r>
                      <a:endParaRPr lang="en-US">
                        <a:effectLst/>
                      </a:endParaRP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0.91/0.88</a:t>
                      </a:r>
                      <a:endParaRPr lang="en-US" sz="1800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36393B"/>
                      </a:solidFill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 dirty="0">
                          <a:effectLst/>
                          <a:latin typeface="Avenir Next LT Pro Light"/>
                        </a:rPr>
                        <a:t>0.89</a:t>
                      </a: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 dirty="0">
                          <a:effectLst/>
                          <a:latin typeface="Avenir Next LT Pro Light"/>
                        </a:rPr>
                        <a:t>0.91</a:t>
                      </a: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>
                      <a:solidFill>
                        <a:srgbClr val="36393B"/>
                      </a:solidFill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no</a:t>
                      </a:r>
                      <a:endParaRPr lang="en-US" sz="1800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>
                      <a:solidFill>
                        <a:srgbClr val="36393B"/>
                      </a:solidFill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820224"/>
                  </a:ext>
                </a:extLst>
              </a:tr>
              <a:tr h="53781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Resnet50</a:t>
                      </a:r>
                      <a:endParaRPr lang="en-US" sz="1800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no</a:t>
                      </a:r>
                      <a:endParaRPr lang="en-US" sz="1800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0.91</a:t>
                      </a:r>
                      <a:endParaRPr lang="en-US">
                        <a:effectLst/>
                      </a:endParaRP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0.92/0.89</a:t>
                      </a:r>
                      <a:endParaRPr lang="en-US" sz="1800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36393B"/>
                      </a:solidFill>
                    </a:lnR>
                    <a:lnT w="9524">
                      <a:solidFill>
                        <a:srgbClr val="36393B"/>
                      </a:solidFill>
                    </a:lnT>
                    <a:lnB w="9524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 dirty="0">
                          <a:effectLst/>
                          <a:latin typeface="Avenir Next LT Pro Light"/>
                        </a:rPr>
                        <a:t>0.91</a:t>
                      </a: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rgbClr val="36393B"/>
                      </a:solidFill>
                    </a:lnT>
                    <a:lnB w="9524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 dirty="0">
                          <a:effectLst/>
                          <a:latin typeface="Avenir Next LT Pro Light"/>
                        </a:rPr>
                        <a:t>0.90</a:t>
                      </a: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>
                      <a:solidFill>
                        <a:srgbClr val="36393B"/>
                      </a:solidFill>
                    </a:lnR>
                    <a:lnT w="9524">
                      <a:solidFill>
                        <a:srgbClr val="36393B"/>
                      </a:solidFill>
                    </a:lnT>
                    <a:lnB w="9524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no</a:t>
                      </a:r>
                      <a:endParaRPr lang="en-US" sz="1800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>
                      <a:solidFill>
                        <a:srgbClr val="36393B"/>
                      </a:solidFill>
                    </a:lnR>
                    <a:lnT w="9524">
                      <a:solidFill>
                        <a:srgbClr val="36393B"/>
                      </a:solidFill>
                    </a:lnT>
                    <a:lnB w="9524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579951"/>
                  </a:ext>
                </a:extLst>
              </a:tr>
              <a:tr h="537810"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Resnet50</a:t>
                      </a:r>
                      <a:endParaRPr lang="en-US" sz="1800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>
                      <a:solidFill>
                        <a:srgbClr val="36393B"/>
                      </a:solidFill>
                    </a:lnR>
                    <a:lnT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36393B"/>
                      </a:solidFill>
                    </a:lnB>
                    <a:solidFill>
                      <a:srgbClr val="CBD6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yes</a:t>
                      </a:r>
                      <a:endParaRPr lang="en-US" sz="1800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>
                      <a:solidFill>
                        <a:srgbClr val="36393B"/>
                      </a:solidFill>
                    </a:lnR>
                    <a:lnT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 dirty="0">
                          <a:effectLst/>
                          <a:latin typeface="Avenir Next LT Pro Light"/>
                        </a:rPr>
                        <a:t>0.96</a:t>
                      </a: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>
                      <a:solidFill>
                        <a:srgbClr val="36393B"/>
                      </a:solidFill>
                    </a:lnR>
                    <a:lnT w="9525" cap="flat" cmpd="sng" algn="ctr">
                      <a:solidFill>
                        <a:srgbClr val="363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0.96/0.95</a:t>
                      </a:r>
                      <a:endParaRPr lang="en-US" sz="1800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>
                      <a:solidFill>
                        <a:srgbClr val="36393B"/>
                      </a:solidFill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 dirty="0">
                          <a:effectLst/>
                          <a:latin typeface="Avenir Next LT Pro Light"/>
                        </a:rPr>
                        <a:t>0.96</a:t>
                      </a: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>
                      <a:solidFill>
                        <a:srgbClr val="36393B"/>
                      </a:solidFill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 dirty="0">
                          <a:effectLst/>
                          <a:latin typeface="Avenir Next LT Pro Light"/>
                        </a:rPr>
                        <a:t>1.00</a:t>
                      </a: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>
                      <a:solidFill>
                        <a:srgbClr val="36393B"/>
                      </a:solidFill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575"/>
                        </a:lnSpc>
                        <a:buNone/>
                      </a:pPr>
                      <a:r>
                        <a:rPr lang="en-US" sz="1800">
                          <a:effectLst/>
                          <a:latin typeface="Avenir Next LT Pro Light"/>
                        </a:rPr>
                        <a:t>no</a:t>
                      </a:r>
                      <a:endParaRPr lang="en-US" sz="1800" dirty="0">
                        <a:effectLst/>
                        <a:latin typeface="Avenir Next LT Pro Light"/>
                      </a:endParaRPr>
                    </a:p>
                  </a:txBody>
                  <a:tcPr marL="66751" marR="66751" marT="33376" marB="33376" anchor="ctr">
                    <a:lnL w="9524">
                      <a:solidFill>
                        <a:srgbClr val="36393B"/>
                      </a:solidFill>
                    </a:lnL>
                    <a:lnR w="9524">
                      <a:solidFill>
                        <a:srgbClr val="36393B"/>
                      </a:solidFill>
                    </a:lnR>
                    <a:lnT w="9524">
                      <a:solidFill>
                        <a:srgbClr val="36393B"/>
                      </a:solidFill>
                    </a:lnT>
                    <a:lnB w="9524">
                      <a:solidFill>
                        <a:srgbClr val="36393B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796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56C78-189A-6735-129C-70851EE08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8420-6EEC-D9DE-0914-DD2F17A6E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/>
              <a:t>Conclusion &amp; IMPROVEMENT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499EB3-E42B-F3AB-6478-141F7C20F45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7540" y="1711514"/>
            <a:ext cx="9730931" cy="3741170"/>
          </a:xfrm>
        </p:spPr>
        <p:txBody>
          <a:bodyPr vert="horz" lIns="91440" tIns="0" rIns="0" bIns="0" rtlCol="0" anchor="t">
            <a:noAutofit/>
          </a:bodyPr>
          <a:lstStyle/>
          <a:p>
            <a:pPr marL="342900" indent="-342900">
              <a:buAutoNum type="arabicPeriod"/>
            </a:pPr>
            <a:r>
              <a:rPr lang="en-US"/>
              <a:t>Akurasi tertinggi ada pada model Resnet50 baik normal maupun hasil augmentasi </a:t>
            </a:r>
          </a:p>
          <a:p>
            <a:pPr marL="342900" indent="-342900">
              <a:buAutoNum type="arabicPeriod"/>
            </a:pPr>
            <a:r>
              <a:rPr lang="en-US"/>
              <a:t>Googlenet sangat stabil tapi tidak mendapat benefit dari augmentasi</a:t>
            </a:r>
          </a:p>
          <a:p>
            <a:pPr marL="342900" indent="-342900">
              <a:buAutoNum type="arabicPeriod"/>
            </a:pPr>
            <a:r>
              <a:rPr lang="en-US"/>
              <a:t>Minimum overfitting ada pada model googlenet sebelum augmentasi</a:t>
            </a:r>
          </a:p>
          <a:p>
            <a:pPr marL="342900" indent="-342900">
              <a:buAutoNum type="arabicPeriod"/>
            </a:pPr>
            <a:r>
              <a:rPr lang="en-US"/>
              <a:t>Model VGG16 tidak efektif digunakan, bahkan setelah augmentasi, sehingga perlu regulariasi tambahan</a:t>
            </a:r>
          </a:p>
          <a:p>
            <a:pPr marL="342900" indent="-342900">
              <a:buAutoNum type="arabicPeriod"/>
            </a:pPr>
            <a:r>
              <a:rPr lang="en-US"/>
              <a:t>Untuk project gender classification ini  perlu pengembangan lebih lanjut terutama untuk bagian VGG dan googlenet agar mendapat pelatihan yang lebih cepat dan akurat. 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/>
              <a:t>Untuk improvement bisa ditambahkan model augmentasi lain sesuai model arsitekturnya, dan juga memperpanjang epoch 20-30 kali untuk melihat efek jangka panjang augmentasi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EFEC1-C729-BB95-7975-7357AF26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4766791B-F730-470C-BD5E-FFF8D449589F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92781-DC9F-7FE7-3245-2F39134C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12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7BA929-699D-C849-B9FE-E2561271E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pic>
        <p:nvPicPr>
          <p:cNvPr id="8" name="Picture Placeholder 7" descr="A person walking on a crosswalk">
            <a:extLst>
              <a:ext uri="{FF2B5EF4-FFF2-40B4-BE49-F238E27FC236}">
                <a16:creationId xmlns:a16="http://schemas.microsoft.com/office/drawing/2014/main" id="{595C53C1-B9AF-460C-5ADF-5F9498571B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8802" y="0"/>
            <a:ext cx="6619138" cy="68580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730A5E-295F-EDB1-5BA1-B9E41E7BC35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D2C17-2A35-008E-0C6B-4BF66328FE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74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A4910-3376-0481-387F-E55213AC1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0CFCF-1F86-9152-53DC-E7582271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5368" y="169433"/>
            <a:ext cx="5116104" cy="1115837"/>
          </a:xfrm>
        </p:spPr>
        <p:txBody>
          <a:bodyPr/>
          <a:lstStyle/>
          <a:p>
            <a:pPr algn="r"/>
            <a:r>
              <a:rPr lang="en-US" dirty="0"/>
              <a:t>Project </a:t>
            </a:r>
            <a:r>
              <a:rPr lang="en-US" err="1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D2FCF-C145-02A6-E005-A3AED006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60" y="2250426"/>
            <a:ext cx="11016229" cy="3527721"/>
          </a:xfrm>
        </p:spPr>
        <p:txBody>
          <a:bodyPr vert="horz" lIns="91440" tIns="91440" rIns="0" bIns="0" rtlCol="0" anchor="t">
            <a:no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000" dirty="0">
                <a:latin typeface="Calibri"/>
                <a:ea typeface="+mn-lt"/>
                <a:cs typeface="+mn-lt"/>
              </a:rPr>
              <a:t>Dalam era digital </a:t>
            </a:r>
            <a:r>
              <a:rPr lang="en-US" sz="2000" err="1">
                <a:latin typeface="Calibri"/>
                <a:ea typeface="+mn-lt"/>
                <a:cs typeface="+mn-lt"/>
              </a:rPr>
              <a:t>saat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ini</a:t>
            </a:r>
            <a:r>
              <a:rPr lang="en-US" sz="2000" dirty="0">
                <a:latin typeface="Calibri"/>
                <a:ea typeface="+mn-lt"/>
                <a:cs typeface="+mn-lt"/>
              </a:rPr>
              <a:t>, </a:t>
            </a:r>
            <a:r>
              <a:rPr lang="en-US" sz="2000" err="1">
                <a:latin typeface="Calibri"/>
                <a:ea typeface="+mn-lt"/>
                <a:cs typeface="+mn-lt"/>
              </a:rPr>
              <a:t>teknologi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pengenalan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wajah</a:t>
            </a:r>
            <a:r>
              <a:rPr lang="en-US" sz="2000" dirty="0">
                <a:latin typeface="Calibri"/>
                <a:ea typeface="+mn-lt"/>
                <a:cs typeface="+mn-lt"/>
              </a:rPr>
              <a:t> (face recognition) </a:t>
            </a:r>
            <a:r>
              <a:rPr lang="en-US" sz="2000" err="1">
                <a:latin typeface="Calibri"/>
                <a:ea typeface="+mn-lt"/>
                <a:cs typeface="+mn-lt"/>
              </a:rPr>
              <a:t>telah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berkembang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pesat</a:t>
            </a:r>
            <a:r>
              <a:rPr lang="en-US" sz="2000" dirty="0">
                <a:latin typeface="Calibri"/>
                <a:ea typeface="+mn-lt"/>
                <a:cs typeface="+mn-lt"/>
              </a:rPr>
              <a:t> dan </a:t>
            </a:r>
            <a:r>
              <a:rPr lang="en-US" sz="2000" err="1">
                <a:latin typeface="Calibri"/>
                <a:ea typeface="+mn-lt"/>
                <a:cs typeface="+mn-lt"/>
              </a:rPr>
              <a:t>digunakan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luas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dalam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berbagai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sektor</a:t>
            </a:r>
            <a:r>
              <a:rPr lang="en-US" sz="2000" dirty="0">
                <a:latin typeface="Calibri"/>
                <a:ea typeface="+mn-lt"/>
                <a:cs typeface="+mn-lt"/>
              </a:rPr>
              <a:t>, </a:t>
            </a:r>
            <a:r>
              <a:rPr lang="en-US" sz="2000" b="1" u="sng" err="1">
                <a:latin typeface="Calibri"/>
                <a:ea typeface="+mn-lt"/>
                <a:cs typeface="+mn-lt"/>
              </a:rPr>
              <a:t>mulai</a:t>
            </a:r>
            <a:r>
              <a:rPr lang="en-US" sz="2000" b="1" u="sng" dirty="0">
                <a:latin typeface="Calibri"/>
                <a:ea typeface="+mn-lt"/>
                <a:cs typeface="+mn-lt"/>
              </a:rPr>
              <a:t> </a:t>
            </a:r>
            <a:r>
              <a:rPr lang="en-US" sz="2000" b="1" u="sng" err="1">
                <a:latin typeface="Calibri"/>
                <a:ea typeface="+mn-lt"/>
                <a:cs typeface="+mn-lt"/>
              </a:rPr>
              <a:t>dari</a:t>
            </a:r>
            <a:r>
              <a:rPr lang="en-US" sz="2000" b="1" u="sng" dirty="0">
                <a:latin typeface="Calibri"/>
                <a:ea typeface="+mn-lt"/>
                <a:cs typeface="+mn-lt"/>
              </a:rPr>
              <a:t> </a:t>
            </a:r>
            <a:r>
              <a:rPr lang="en-US" sz="2000" b="1" u="sng" err="1">
                <a:latin typeface="Calibri"/>
                <a:ea typeface="+mn-lt"/>
                <a:cs typeface="+mn-lt"/>
              </a:rPr>
              <a:t>keamanan</a:t>
            </a:r>
            <a:r>
              <a:rPr lang="en-US" sz="2000" b="1" u="sng" dirty="0">
                <a:latin typeface="Calibri"/>
                <a:ea typeface="+mn-lt"/>
                <a:cs typeface="+mn-lt"/>
              </a:rPr>
              <a:t> </a:t>
            </a:r>
            <a:r>
              <a:rPr lang="en-US" sz="2000" b="1" u="sng" err="1">
                <a:latin typeface="Calibri"/>
                <a:ea typeface="+mn-lt"/>
                <a:cs typeface="+mn-lt"/>
              </a:rPr>
              <a:t>hingga</a:t>
            </a:r>
            <a:r>
              <a:rPr lang="en-US" sz="2000" b="1" u="sng" dirty="0">
                <a:latin typeface="Calibri"/>
                <a:ea typeface="+mn-lt"/>
                <a:cs typeface="+mn-lt"/>
              </a:rPr>
              <a:t> </a:t>
            </a:r>
            <a:r>
              <a:rPr lang="en-US" sz="2000" b="1" u="sng" err="1">
                <a:latin typeface="Calibri"/>
                <a:ea typeface="+mn-lt"/>
                <a:cs typeface="+mn-lt"/>
              </a:rPr>
              <a:t>personalisasi</a:t>
            </a:r>
            <a:r>
              <a:rPr lang="en-US" sz="2000" b="1" u="sng" dirty="0">
                <a:latin typeface="Calibri"/>
                <a:ea typeface="+mn-lt"/>
                <a:cs typeface="+mn-lt"/>
              </a:rPr>
              <a:t> </a:t>
            </a:r>
            <a:r>
              <a:rPr lang="en-US" sz="2000" b="1" u="sng" err="1">
                <a:latin typeface="Calibri"/>
                <a:ea typeface="+mn-lt"/>
                <a:cs typeface="+mn-lt"/>
              </a:rPr>
              <a:t>layanan</a:t>
            </a:r>
            <a:r>
              <a:rPr lang="en-US" sz="2000" b="1" dirty="0">
                <a:latin typeface="Calibri"/>
                <a:ea typeface="+mn-lt"/>
                <a:cs typeface="+mn-lt"/>
              </a:rPr>
              <a:t>.</a:t>
            </a:r>
            <a:endParaRPr lang="en-US" sz="2000" b="1"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err="1">
                <a:latin typeface="Calibri"/>
                <a:ea typeface="+mn-lt"/>
                <a:cs typeface="+mn-lt"/>
              </a:rPr>
              <a:t>Proyek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ini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dilakukan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sebagai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langkah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awal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untuk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memahami</a:t>
            </a:r>
            <a:r>
              <a:rPr lang="en-US" sz="2000" dirty="0">
                <a:latin typeface="Calibri"/>
                <a:ea typeface="+mn-lt"/>
                <a:cs typeface="+mn-lt"/>
              </a:rPr>
              <a:t> dan </a:t>
            </a:r>
            <a:r>
              <a:rPr lang="en-US" sz="2000" err="1">
                <a:latin typeface="Calibri"/>
                <a:ea typeface="+mn-lt"/>
                <a:cs typeface="+mn-lt"/>
              </a:rPr>
              <a:t>mengimplementasikan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teknologi</a:t>
            </a:r>
            <a:r>
              <a:rPr lang="en-US" sz="2000" dirty="0">
                <a:latin typeface="Calibri"/>
                <a:ea typeface="+mn-lt"/>
                <a:cs typeface="+mn-lt"/>
              </a:rPr>
              <a:t> AI </a:t>
            </a:r>
            <a:r>
              <a:rPr lang="en-US" sz="2000" err="1">
                <a:latin typeface="Calibri"/>
                <a:ea typeface="+mn-lt"/>
                <a:cs typeface="+mn-lt"/>
              </a:rPr>
              <a:t>dalam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bidang</a:t>
            </a:r>
            <a:r>
              <a:rPr lang="en-US" sz="2000" dirty="0">
                <a:latin typeface="Calibri"/>
                <a:ea typeface="+mn-lt"/>
                <a:cs typeface="+mn-lt"/>
              </a:rPr>
              <a:t> computer vision, </a:t>
            </a:r>
            <a:r>
              <a:rPr lang="en-US" sz="2000" err="1">
                <a:latin typeface="Calibri"/>
                <a:ea typeface="+mn-lt"/>
                <a:cs typeface="+mn-lt"/>
              </a:rPr>
              <a:t>khususnya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melalui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tugas</a:t>
            </a:r>
            <a:r>
              <a:rPr lang="en-US" sz="2000" dirty="0">
                <a:latin typeface="Calibri"/>
                <a:ea typeface="+mn-lt"/>
                <a:cs typeface="+mn-lt"/>
              </a:rPr>
              <a:t> </a:t>
            </a:r>
            <a:r>
              <a:rPr lang="en-US" sz="2000" b="1" i="1" u="sng" dirty="0">
                <a:latin typeface="Calibri"/>
                <a:ea typeface="+mn-lt"/>
                <a:cs typeface="+mn-lt"/>
              </a:rPr>
              <a:t>gender classification</a:t>
            </a:r>
            <a:r>
              <a:rPr lang="en-US" sz="2000" b="1" u="sng" dirty="0">
                <a:latin typeface="Calibri"/>
                <a:ea typeface="+mn-lt"/>
                <a:cs typeface="+mn-lt"/>
              </a:rPr>
              <a:t> </a:t>
            </a:r>
            <a:r>
              <a:rPr lang="en-US" sz="2000" b="1" u="sng" err="1">
                <a:latin typeface="Calibri"/>
                <a:ea typeface="+mn-lt"/>
                <a:cs typeface="+mn-lt"/>
              </a:rPr>
              <a:t>berbasis</a:t>
            </a:r>
            <a:r>
              <a:rPr lang="en-US" sz="2000" b="1" u="sng" dirty="0">
                <a:latin typeface="Calibri"/>
                <a:ea typeface="+mn-lt"/>
                <a:cs typeface="+mn-lt"/>
              </a:rPr>
              <a:t> </a:t>
            </a:r>
            <a:r>
              <a:rPr lang="en-US" sz="2000" b="1" u="sng" err="1">
                <a:latin typeface="Calibri"/>
                <a:ea typeface="+mn-lt"/>
                <a:cs typeface="+mn-lt"/>
              </a:rPr>
              <a:t>citra</a:t>
            </a:r>
            <a:r>
              <a:rPr lang="en-US" sz="2000" b="1" u="sng" dirty="0">
                <a:latin typeface="Calibri"/>
                <a:ea typeface="+mn-lt"/>
                <a:cs typeface="+mn-lt"/>
              </a:rPr>
              <a:t> </a:t>
            </a:r>
            <a:r>
              <a:rPr lang="en-US" sz="2000" b="1" u="sng" err="1">
                <a:latin typeface="Calibri"/>
                <a:ea typeface="+mn-lt"/>
                <a:cs typeface="+mn-lt"/>
              </a:rPr>
              <a:t>wajah</a:t>
            </a:r>
            <a:r>
              <a:rPr lang="en-US" sz="2000" b="1" dirty="0">
                <a:latin typeface="Calibri"/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000" b="1" u="sng" dirty="0">
                <a:latin typeface="Calibri"/>
                <a:ea typeface="+mn-lt"/>
                <a:cs typeface="+mn-lt"/>
              </a:rPr>
              <a:t>Tujuan </a:t>
            </a:r>
            <a:r>
              <a:rPr lang="en-US" sz="2000" b="1" u="sng" dirty="0" err="1">
                <a:latin typeface="Calibri"/>
                <a:ea typeface="+mn-lt"/>
                <a:cs typeface="+mn-lt"/>
              </a:rPr>
              <a:t>utama</a:t>
            </a:r>
            <a:r>
              <a:rPr lang="en-US" sz="2000" dirty="0">
                <a:latin typeface="Calibri"/>
                <a:ea typeface="+mn-lt"/>
                <a:cs typeface="+mn-lt"/>
              </a:rPr>
              <a:t> kami </a:t>
            </a:r>
            <a:r>
              <a:rPr lang="en-US" sz="2000" dirty="0" err="1">
                <a:latin typeface="Calibri"/>
                <a:ea typeface="+mn-lt"/>
                <a:cs typeface="+mn-lt"/>
              </a:rPr>
              <a:t>dengan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dirty="0" err="1">
                <a:latin typeface="Calibri"/>
                <a:ea typeface="+mn-lt"/>
                <a:cs typeface="+mn-lt"/>
              </a:rPr>
              <a:t>proyek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dirty="0" err="1">
                <a:latin typeface="Calibri"/>
                <a:ea typeface="+mn-lt"/>
                <a:cs typeface="+mn-lt"/>
              </a:rPr>
              <a:t>ini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dirty="0" err="1">
                <a:latin typeface="Calibri"/>
                <a:ea typeface="+mn-lt"/>
                <a:cs typeface="+mn-lt"/>
              </a:rPr>
              <a:t>adalah</a:t>
            </a:r>
          </a:p>
          <a:p>
            <a:pPr marL="800100" lvl="1" indent="-342900">
              <a:lnSpc>
                <a:spcPct val="100000"/>
              </a:lnSpc>
              <a:spcAft>
                <a:spcPts val="1200"/>
              </a:spcAft>
              <a:buFont typeface="Courier New"/>
              <a:buChar char="o"/>
            </a:pPr>
            <a:r>
              <a:rPr lang="en-US" sz="2000" err="1">
                <a:latin typeface="Calibri"/>
                <a:ea typeface="+mn-lt"/>
                <a:cs typeface="+mn-lt"/>
              </a:rPr>
              <a:t>mengembangkan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pemahaman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praktis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dalam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membangun</a:t>
            </a:r>
            <a:r>
              <a:rPr lang="en-US" sz="2000" dirty="0">
                <a:latin typeface="Calibri"/>
                <a:ea typeface="+mn-lt"/>
                <a:cs typeface="+mn-lt"/>
              </a:rPr>
              <a:t> pipeline AI </a:t>
            </a:r>
            <a:r>
              <a:rPr lang="en-US" sz="2000" err="1">
                <a:latin typeface="Calibri"/>
                <a:ea typeface="+mn-lt"/>
                <a:cs typeface="+mn-lt"/>
              </a:rPr>
              <a:t>dari</a:t>
            </a:r>
            <a:r>
              <a:rPr lang="en-US" sz="2000" dirty="0">
                <a:latin typeface="Calibri"/>
                <a:ea typeface="+mn-lt"/>
                <a:cs typeface="+mn-lt"/>
              </a:rPr>
              <a:t> preprocessing data </a:t>
            </a:r>
            <a:r>
              <a:rPr lang="en-US" sz="2000" err="1">
                <a:latin typeface="Calibri"/>
                <a:ea typeface="+mn-lt"/>
                <a:cs typeface="+mn-lt"/>
              </a:rPr>
              <a:t>hingga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evaluasi</a:t>
            </a:r>
            <a:r>
              <a:rPr lang="en-US" sz="2000" dirty="0">
                <a:latin typeface="Calibri"/>
                <a:ea typeface="+mn-lt"/>
                <a:cs typeface="+mn-lt"/>
              </a:rPr>
              <a:t> model, </a:t>
            </a:r>
          </a:p>
          <a:p>
            <a:pPr marL="800100" lvl="1" indent="-342900">
              <a:lnSpc>
                <a:spcPct val="100000"/>
              </a:lnSpc>
              <a:spcAft>
                <a:spcPts val="1200"/>
              </a:spcAft>
              <a:buFont typeface="Courier New"/>
              <a:buChar char="o"/>
            </a:pPr>
            <a:r>
              <a:rPr lang="en-US" sz="2000" err="1">
                <a:latin typeface="Calibri"/>
                <a:ea typeface="+mn-lt"/>
                <a:cs typeface="+mn-lt"/>
              </a:rPr>
              <a:t>membuka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potensi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penerapan</a:t>
            </a:r>
            <a:r>
              <a:rPr lang="en-US" sz="2000" dirty="0">
                <a:latin typeface="Calibri"/>
                <a:ea typeface="+mn-lt"/>
                <a:cs typeface="+mn-lt"/>
              </a:rPr>
              <a:t> AI </a:t>
            </a:r>
            <a:r>
              <a:rPr lang="en-US" sz="2000" err="1">
                <a:latin typeface="Calibri"/>
                <a:ea typeface="+mn-lt"/>
                <a:cs typeface="+mn-lt"/>
              </a:rPr>
              <a:t>dalam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solusi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berbasis</a:t>
            </a:r>
            <a:r>
              <a:rPr lang="en-US" sz="2000" dirty="0">
                <a:latin typeface="Calibri"/>
                <a:ea typeface="+mn-lt"/>
                <a:cs typeface="+mn-lt"/>
              </a:rPr>
              <a:t> </a:t>
            </a:r>
            <a:r>
              <a:rPr lang="en-US" sz="2000" err="1">
                <a:latin typeface="Calibri"/>
                <a:ea typeface="+mn-lt"/>
                <a:cs typeface="+mn-lt"/>
              </a:rPr>
              <a:t>citra</a:t>
            </a:r>
            <a:r>
              <a:rPr lang="en-US" sz="2000" dirty="0">
                <a:latin typeface="Calibri"/>
                <a:ea typeface="+mn-lt"/>
                <a:cs typeface="+mn-lt"/>
              </a:rPr>
              <a:t> di dunia </a:t>
            </a:r>
            <a:r>
              <a:rPr lang="en-US" sz="2000" err="1">
                <a:latin typeface="Calibri"/>
                <a:ea typeface="+mn-lt"/>
                <a:cs typeface="+mn-lt"/>
              </a:rPr>
              <a:t>nyata</a:t>
            </a:r>
            <a:r>
              <a:rPr lang="en-US" sz="2000" dirty="0">
                <a:latin typeface="Calibri"/>
                <a:ea typeface="+mn-lt"/>
                <a:cs typeface="+mn-lt"/>
              </a:rPr>
              <a:t>.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endParaRPr lang="en-US" sz="2000" dirty="0">
              <a:latin typeface="Calibri"/>
              <a:ea typeface="Calibri"/>
              <a:cs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15019-E106-8657-52E6-599A7E5C33A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043CF65F-0E21-48DE-8D75-4BF66A547E8E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76A45-BBF8-D258-53F9-A3F75B8ADF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3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C4138-3028-370E-A470-ABF0D2AFF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15BDE7F-041D-9764-47AF-0B7B80C9CF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FFF91-8CCE-6E28-33B6-72376036B57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043CF65F-0E21-48DE-8D75-4BF66A547E8E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784B3-8680-2EC8-E45D-1167C1D60D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AAC23-709E-1712-17E2-8B0FBD5F54A2}"/>
              </a:ext>
            </a:extLst>
          </p:cNvPr>
          <p:cNvSpPr txBox="1"/>
          <p:nvPr/>
        </p:nvSpPr>
        <p:spPr>
          <a:xfrm>
            <a:off x="6092723" y="653778"/>
            <a:ext cx="5422491" cy="58169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err="1"/>
              <a:t>Objektif</a:t>
            </a:r>
            <a:r>
              <a:rPr lang="en-US" sz="3000" b="1" dirty="0"/>
              <a:t> </a:t>
            </a:r>
            <a:endParaRPr lang="en-US" sz="3000" dirty="0"/>
          </a:p>
          <a:p>
            <a:endParaRPr lang="en-US" sz="3000" b="1" dirty="0"/>
          </a:p>
          <a:p>
            <a:endParaRPr lang="en-US" sz="3000" b="1" dirty="0"/>
          </a:p>
          <a:p>
            <a:endParaRPr lang="en-US" sz="3000" b="1" dirty="0"/>
          </a:p>
          <a:p>
            <a:endParaRPr lang="en-US" sz="3000" b="1" dirty="0"/>
          </a:p>
          <a:p>
            <a:endParaRPr lang="en-US" sz="3000" b="1" dirty="0"/>
          </a:p>
          <a:p>
            <a:endParaRPr lang="en-US" sz="3000" b="1" dirty="0"/>
          </a:p>
          <a:p>
            <a:endParaRPr lang="en-US" sz="3000" b="1" dirty="0"/>
          </a:p>
          <a:p>
            <a:endParaRPr lang="en-US" sz="3000" b="1" dirty="0"/>
          </a:p>
          <a:p>
            <a:endParaRPr lang="en-US" sz="3000" b="1" dirty="0"/>
          </a:p>
          <a:p>
            <a:r>
              <a:rPr lang="en-US" dirty="0"/>
              <a:t>"</a:t>
            </a:r>
            <a:r>
              <a:rPr lang="en-US" err="1"/>
              <a:t>Mengklasifikasi</a:t>
            </a:r>
            <a:r>
              <a:rPr lang="en-US" dirty="0"/>
              <a:t> gender </a:t>
            </a:r>
            <a:r>
              <a:rPr lang="en-US" err="1"/>
              <a:t>dari</a:t>
            </a:r>
            <a:r>
              <a:rPr lang="en-US" dirty="0"/>
              <a:t> </a:t>
            </a:r>
            <a:r>
              <a:rPr lang="en-US" err="1"/>
              <a:t>wajah</a:t>
            </a:r>
            <a:r>
              <a:rPr lang="en-US" dirty="0"/>
              <a:t> </a:t>
            </a:r>
            <a:r>
              <a:rPr lang="en-US" err="1"/>
              <a:t>manusia</a:t>
            </a:r>
            <a:r>
              <a:rPr lang="en-US" dirty="0"/>
              <a:t> </a:t>
            </a:r>
            <a:r>
              <a:rPr lang="en-US" err="1"/>
              <a:t>menggunakan</a:t>
            </a:r>
            <a:r>
              <a:rPr lang="en-US" dirty="0"/>
              <a:t> CNN </a:t>
            </a:r>
            <a:r>
              <a:rPr lang="en-US" err="1"/>
              <a:t>arsitektur</a:t>
            </a:r>
            <a:r>
              <a:rPr lang="en-US" dirty="0"/>
              <a:t> VGG16, ResNet50, dan </a:t>
            </a:r>
            <a:r>
              <a:rPr lang="en-US" err="1"/>
              <a:t>GoogLeNet</a:t>
            </a:r>
            <a:r>
              <a:rPr lang="en-US" dirty="0"/>
              <a:t>”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37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DF589-0879-3416-AE26-ADE0DF206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BF0B9AE8-0F1F-84CE-DE01-AAD6DAFA8A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43932-71A7-3F51-9DB6-0E8CBD5B3D3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043CF65F-0E21-48DE-8D75-4BF66A547E8E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6441C-EBE6-07B7-1A64-728322B6EF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636448-9985-91F2-37DA-7F60EB5F82CB}"/>
              </a:ext>
            </a:extLst>
          </p:cNvPr>
          <p:cNvSpPr txBox="1"/>
          <p:nvPr/>
        </p:nvSpPr>
        <p:spPr>
          <a:xfrm>
            <a:off x="6092723" y="653778"/>
            <a:ext cx="5704326" cy="60617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/>
              <a:t>Dataset</a:t>
            </a:r>
            <a:endParaRPr lang="en-US" dirty="0"/>
          </a:p>
          <a:p>
            <a:endParaRPr lang="en-US" sz="1000" b="1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ea typeface="+mn-lt"/>
                <a:cs typeface="+mn-lt"/>
              </a:rPr>
              <a:t>Nama:</a:t>
            </a:r>
            <a:r>
              <a:rPr lang="en-US" dirty="0">
                <a:ea typeface="+mn-lt"/>
                <a:cs typeface="+mn-lt"/>
              </a:rPr>
              <a:t> Custom Face Gender Dataset</a:t>
            </a:r>
          </a:p>
          <a:p>
            <a:pPr>
              <a:lnSpc>
                <a:spcPct val="150000"/>
              </a:lnSpc>
            </a:pPr>
            <a:r>
              <a:rPr lang="en-US" b="1" dirty="0" err="1">
                <a:ea typeface="+mn-lt"/>
                <a:cs typeface="+mn-lt"/>
              </a:rPr>
              <a:t>Sumber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CelebA</a:t>
            </a:r>
            <a:r>
              <a:rPr lang="en-US" dirty="0">
                <a:ea typeface="+mn-lt"/>
                <a:cs typeface="+mn-lt"/>
              </a:rPr>
              <a:t> dataset (kami </a:t>
            </a:r>
            <a:r>
              <a:rPr lang="en-US" dirty="0" err="1">
                <a:ea typeface="+mn-lt"/>
                <a:cs typeface="+mn-lt"/>
              </a:rPr>
              <a:t>ekstrak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hanya</a:t>
            </a:r>
            <a:r>
              <a:rPr lang="en-US" dirty="0">
                <a:ea typeface="+mn-lt"/>
                <a:cs typeface="+mn-lt"/>
              </a:rPr>
              <a:t> total 202599 dataset yang </a:t>
            </a:r>
            <a:r>
              <a:rPr lang="en-US" dirty="0" err="1">
                <a:ea typeface="+mn-lt"/>
                <a:cs typeface="+mn-lt"/>
              </a:rPr>
              <a:t>digunakan</a:t>
            </a:r>
            <a:r>
              <a:rPr lang="en-US" dirty="0">
                <a:ea typeface="+mn-lt"/>
                <a:cs typeface="+mn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b="1" dirty="0">
                <a:ea typeface="+mn-lt"/>
                <a:cs typeface="+mn-lt"/>
              </a:rPr>
              <a:t>Format data:</a:t>
            </a:r>
            <a:r>
              <a:rPr lang="en-US" dirty="0">
                <a:ea typeface="+mn-lt"/>
                <a:cs typeface="+mn-lt"/>
              </a:rPr>
              <a:t> JPG (178x218), </a:t>
            </a:r>
            <a:r>
              <a:rPr lang="en-US" dirty="0" err="1">
                <a:ea typeface="+mn-lt"/>
                <a:cs typeface="+mn-lt"/>
              </a:rPr>
              <a:t>diresize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ke</a:t>
            </a:r>
            <a:r>
              <a:rPr lang="en-US" dirty="0">
                <a:ea typeface="+mn-lt"/>
                <a:cs typeface="+mn-lt"/>
              </a:rPr>
              <a:t> 224x224 </a:t>
            </a:r>
            <a:r>
              <a:rPr lang="en-US" dirty="0" err="1">
                <a:ea typeface="+mn-lt"/>
                <a:cs typeface="+mn-lt"/>
              </a:rPr>
              <a:t>pxl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ea typeface="+mn-lt"/>
                <a:cs typeface="+mn-lt"/>
              </a:rPr>
              <a:t>Label:</a:t>
            </a:r>
            <a:r>
              <a:rPr lang="en-US" dirty="0">
                <a:ea typeface="+mn-lt"/>
                <a:cs typeface="+mn-lt"/>
              </a:rPr>
              <a:t> gender male dan gender female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>
                <a:ea typeface="+mn-lt"/>
                <a:cs typeface="+mn-lt"/>
              </a:rPr>
              <a:t>Hyperparameter tuning: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dirty="0"/>
              <a:t> - Optimizer Adam</a:t>
            </a:r>
          </a:p>
          <a:p>
            <a:pPr>
              <a:lnSpc>
                <a:spcPct val="150000"/>
              </a:lnSpc>
            </a:pPr>
            <a:r>
              <a:rPr lang="en-US" dirty="0"/>
              <a:t> - Learning rate 0.0001</a:t>
            </a:r>
          </a:p>
          <a:p>
            <a:pPr>
              <a:lnSpc>
                <a:spcPct val="150000"/>
              </a:lnSpc>
            </a:pPr>
            <a:r>
              <a:rPr lang="en-US" dirty="0"/>
              <a:t> - Batch size 32</a:t>
            </a:r>
          </a:p>
          <a:p>
            <a:pPr>
              <a:lnSpc>
                <a:spcPct val="150000"/>
              </a:lnSpc>
            </a:pPr>
            <a:r>
              <a:rPr lang="en-US" dirty="0"/>
              <a:t> - Epoch 10</a:t>
            </a:r>
          </a:p>
          <a:p>
            <a:pPr>
              <a:lnSpc>
                <a:spcPct val="150000"/>
              </a:lnSpc>
            </a:pPr>
            <a:r>
              <a:rPr lang="en-US" b="1"/>
              <a:t>Augmentation: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/>
              <a:t> - Random Flip horizontal 0.5</a:t>
            </a:r>
          </a:p>
          <a:p>
            <a:pPr>
              <a:lnSpc>
                <a:spcPct val="150000"/>
              </a:lnSpc>
            </a:pPr>
            <a:r>
              <a:rPr lang="en-US"/>
              <a:t> - Unfreeze 3 layer terakhir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35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73E29-98AE-DDAE-D192-55D193CFC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E91E3561-E9E1-5E8C-C6A8-372181E409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78EE6-6F2A-9CEB-B861-D4E1D8302E2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043CF65F-0E21-48DE-8D75-4BF66A547E8E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0D8A7-5DBB-148C-58C0-FD63B201AB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93D498-C7BC-88CB-0DDD-6C41FA807056}"/>
              </a:ext>
            </a:extLst>
          </p:cNvPr>
          <p:cNvSpPr txBox="1"/>
          <p:nvPr/>
        </p:nvSpPr>
        <p:spPr>
          <a:xfrm>
            <a:off x="6092723" y="653778"/>
            <a:ext cx="570432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/>
              <a:t>Dataset</a:t>
            </a:r>
            <a:endParaRPr lang="en-US" dirty="0"/>
          </a:p>
        </p:txBody>
      </p:sp>
      <p:pic>
        <p:nvPicPr>
          <p:cNvPr id="2" name="Picture 1" descr="A blue and orange pie chart&#10;&#10;AI-generated content may be incorrect.">
            <a:extLst>
              <a:ext uri="{FF2B5EF4-FFF2-40B4-BE49-F238E27FC236}">
                <a16:creationId xmlns:a16="http://schemas.microsoft.com/office/drawing/2014/main" id="{9694E4BE-9BDA-95A2-6E38-7B8E905D5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942" y="2552700"/>
            <a:ext cx="3596145" cy="36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D39AE-DEA9-6EB9-61C4-40282DEA1975}"/>
              </a:ext>
            </a:extLst>
          </p:cNvPr>
          <p:cNvSpPr txBox="1"/>
          <p:nvPr/>
        </p:nvSpPr>
        <p:spPr>
          <a:xfrm>
            <a:off x="6206647" y="171815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Male: </a:t>
            </a:r>
            <a:r>
              <a:rPr lang="en-US" dirty="0">
                <a:solidFill>
                  <a:srgbClr val="36393B"/>
                </a:solidFill>
                <a:ea typeface="+mn-lt"/>
                <a:cs typeface="+mn-lt"/>
              </a:rPr>
              <a:t>84434 </a:t>
            </a:r>
            <a:endParaRPr lang="en-US" dirty="0"/>
          </a:p>
          <a:p>
            <a:r>
              <a:rPr lang="en-US" dirty="0"/>
              <a:t>Female: 118165</a:t>
            </a:r>
          </a:p>
        </p:txBody>
      </p:sp>
    </p:spTree>
    <p:extLst>
      <p:ext uri="{BB962C8B-B14F-4D97-AF65-F5344CB8AC3E}">
        <p14:creationId xmlns:p14="http://schemas.microsoft.com/office/powerpoint/2010/main" val="65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431-B4D0-33C2-1027-4D1F887B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/>
          <a:p>
            <a:pPr algn="ctr"/>
            <a:r>
              <a:rPr lang="en-US"/>
              <a:t>Model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25A8-B3AA-98F8-C561-40E934C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990E4242-8CA0-457D-B3B1-7D78B4164321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15906-E327-3915-530D-2582032A1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 descr="A screenshot of a white and black text&#10;&#10;AI-generated content may be incorrect.">
            <a:extLst>
              <a:ext uri="{FF2B5EF4-FFF2-40B4-BE49-F238E27FC236}">
                <a16:creationId xmlns:a16="http://schemas.microsoft.com/office/drawing/2014/main" id="{6E1E4567-8356-3B61-A18C-4AD3B3CA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1" y="1604553"/>
            <a:ext cx="114871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3842-566C-03E9-8B2F-DBFF44260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3A2FF72E-B922-CFCA-E22C-3D8CF42D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179" y="739441"/>
            <a:ext cx="3472616" cy="3173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2E3AB2-78BE-1E6E-62CE-30238FB99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761" y="2571248"/>
            <a:ext cx="4102268" cy="13244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 descr="A graph with orange lines and blue lines&#10;&#10;AI-generated content may be incorrect.">
            <a:extLst>
              <a:ext uri="{FF2B5EF4-FFF2-40B4-BE49-F238E27FC236}">
                <a16:creationId xmlns:a16="http://schemas.microsoft.com/office/drawing/2014/main" id="{82D7B2DD-B7F9-7EFA-D19C-923720187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57" y="3798721"/>
            <a:ext cx="3164806" cy="2418848"/>
          </a:xfrm>
          <a:prstGeom prst="rect">
            <a:avLst/>
          </a:prstGeom>
        </p:spPr>
      </p:pic>
      <p:pic>
        <p:nvPicPr>
          <p:cNvPr id="7" name="Picture 6" descr="A graph with blue line and orange line&#10;&#10;AI-generated content may be incorrect.">
            <a:extLst>
              <a:ext uri="{FF2B5EF4-FFF2-40B4-BE49-F238E27FC236}">
                <a16:creationId xmlns:a16="http://schemas.microsoft.com/office/drawing/2014/main" id="{6F5B6484-A144-38AC-517B-27EDCEAB7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93" y="1211931"/>
            <a:ext cx="3190375" cy="2418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AD3F25-E40E-C331-A10D-9F007EA0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95580"/>
            <a:ext cx="6569391" cy="550544"/>
          </a:xfrm>
        </p:spPr>
        <p:txBody>
          <a:bodyPr/>
          <a:lstStyle/>
          <a:p>
            <a:r>
              <a:rPr lang="en-US"/>
              <a:t>VGG16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3B201-7125-2699-932D-C76DF6830BF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99B09-850E-B31B-B611-6303FF71516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4B39C4-425C-70E9-7D01-F43B2B2F84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172" y="198907"/>
            <a:ext cx="4103657" cy="23746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CF4F36-981C-D1C7-23D2-29D0B90C0A6F}"/>
              </a:ext>
            </a:extLst>
          </p:cNvPr>
          <p:cNvSpPr txBox="1"/>
          <p:nvPr/>
        </p:nvSpPr>
        <p:spPr>
          <a:xfrm>
            <a:off x="672944" y="801494"/>
            <a:ext cx="111834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Normalize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6ED7BC-C88A-0D9C-1829-296AD1DA5052}"/>
              </a:ext>
            </a:extLst>
          </p:cNvPr>
          <p:cNvSpPr txBox="1"/>
          <p:nvPr/>
        </p:nvSpPr>
        <p:spPr>
          <a:xfrm>
            <a:off x="3855415" y="4039995"/>
            <a:ext cx="767378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Analisa:</a:t>
            </a:r>
          </a:p>
          <a:p>
            <a:r>
              <a:rPr lang="en-US" sz="1200"/>
              <a:t>1.Train accuracy 1.0 --&gt; overfitting </a:t>
            </a:r>
          </a:p>
          <a:p>
            <a:r>
              <a:rPr lang="en-US" sz="1200"/>
              <a:t>2. Gap terlalu besar antara train dan validation data, model terlalu hafal dengan data training</a:t>
            </a:r>
          </a:p>
          <a:p>
            <a:r>
              <a:rPr lang="en-US" sz="1200"/>
              <a:t>3. Train loss sangat rendah --&gt; overfitting</a:t>
            </a:r>
          </a:p>
          <a:p>
            <a:r>
              <a:rPr lang="en-US" sz="1200"/>
              <a:t>4. Validation loss tidak stabil</a:t>
            </a:r>
          </a:p>
          <a:p>
            <a:r>
              <a:rPr lang="en-US" sz="1200"/>
              <a:t>5. Kesalahan lebih banyak pada prediksi female sebagai male dibanding sebaliknya</a:t>
            </a:r>
          </a:p>
          <a:p>
            <a:r>
              <a:rPr lang="en-US" sz="1200"/>
              <a:t>6. precision, recall dan f1 score sangat tinggi, kemungkinan overfitting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151656-E7F5-DA38-398B-804BC22CDBA5}"/>
              </a:ext>
            </a:extLst>
          </p:cNvPr>
          <p:cNvSpPr txBox="1"/>
          <p:nvPr/>
        </p:nvSpPr>
        <p:spPr>
          <a:xfrm>
            <a:off x="3855415" y="5580113"/>
            <a:ext cx="76737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Kesimpulan:</a:t>
            </a:r>
          </a:p>
          <a:p>
            <a:r>
              <a:rPr lang="en-US" sz="1200" dirty="0"/>
              <a:t>Precision, recall dan f1 score sangat tinggi, kemungkinan overfitting, model pretrained besar VGG16 dengan </a:t>
            </a:r>
            <a:r>
              <a:rPr lang="en-US" sz="1200"/>
              <a:t>dataset kecil sangat cepat menghafal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14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FC306-6EA7-48F6-98F6-94A6BEB75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number of numbers on a white background&#10;&#10;AI-generated content may be incorrect.">
            <a:extLst>
              <a:ext uri="{FF2B5EF4-FFF2-40B4-BE49-F238E27FC236}">
                <a16:creationId xmlns:a16="http://schemas.microsoft.com/office/drawing/2014/main" id="{92662423-B7DC-5550-F5C1-88064BC3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513" y="2572251"/>
            <a:ext cx="4110790" cy="13425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B011F211-D878-EF9B-621A-16B620C18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675" y="739440"/>
            <a:ext cx="3475624" cy="31733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348F5435-8DFA-57D3-8CD6-929AD5F65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94" y="1211931"/>
            <a:ext cx="3190374" cy="2579270"/>
          </a:xfrm>
          <a:prstGeom prst="rect">
            <a:avLst/>
          </a:prstGeom>
        </p:spPr>
      </p:pic>
      <p:pic>
        <p:nvPicPr>
          <p:cNvPr id="9" name="Picture 8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0A957275-D678-247A-8853-198AB05B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80" y="3748589"/>
            <a:ext cx="3173831" cy="2418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333F02-1C8D-A256-7CF8-00A51D733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95580"/>
            <a:ext cx="6569391" cy="550544"/>
          </a:xfrm>
        </p:spPr>
        <p:txBody>
          <a:bodyPr/>
          <a:lstStyle/>
          <a:p>
            <a:r>
              <a:rPr lang="en-US"/>
              <a:t>VGG16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48E4B-91D9-FA4E-F612-D4144B0CA30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04EF7-93D7-B5EA-AAD8-72C0AFD11A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5EBA32-30D0-EBA1-1ABE-AC25AA7CC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172" y="198907"/>
            <a:ext cx="4103657" cy="23746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1F1966-D920-D3E1-50CA-0685A9B64A54}"/>
              </a:ext>
            </a:extLst>
          </p:cNvPr>
          <p:cNvSpPr txBox="1"/>
          <p:nvPr/>
        </p:nvSpPr>
        <p:spPr>
          <a:xfrm>
            <a:off x="672944" y="751363"/>
            <a:ext cx="160963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Augmentation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EF58EA-AECD-F478-560C-3550F46FD5F1}"/>
              </a:ext>
            </a:extLst>
          </p:cNvPr>
          <p:cNvSpPr txBox="1"/>
          <p:nvPr/>
        </p:nvSpPr>
        <p:spPr>
          <a:xfrm>
            <a:off x="3855415" y="4230495"/>
            <a:ext cx="767378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Analisa:</a:t>
            </a:r>
          </a:p>
          <a:p>
            <a:r>
              <a:rPr lang="en-US" sz="1200"/>
              <a:t>1.Train accuracy 100%,  va;idation accuracy 94% --&gt; masih overfitting</a:t>
            </a:r>
          </a:p>
          <a:p>
            <a:r>
              <a:rPr lang="en-US" sz="1200"/>
              <a:t>2. </a:t>
            </a:r>
            <a:r>
              <a:rPr lang="en-US" sz="1200">
                <a:ea typeface="+mn-lt"/>
                <a:cs typeface="+mn-lt"/>
              </a:rPr>
              <a:t>Train Loss = sangat kecil, Val Loss tetap besar --&gt; augmentasi belum menambah kompleksitas cukup</a:t>
            </a:r>
          </a:p>
          <a:p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7ADD49-AD88-A2FE-7058-32BDEC3542AF}"/>
              </a:ext>
            </a:extLst>
          </p:cNvPr>
          <p:cNvSpPr txBox="1"/>
          <p:nvPr/>
        </p:nvSpPr>
        <p:spPr>
          <a:xfrm>
            <a:off x="3855415" y="5189087"/>
            <a:ext cx="76737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Kesimpulan:</a:t>
            </a:r>
          </a:p>
          <a:p>
            <a:r>
              <a:rPr lang="en-US" sz="1200">
                <a:ea typeface="+mn-lt"/>
                <a:cs typeface="+mn-lt"/>
              </a:rPr>
              <a:t>Efek augmentasi tidak mempengaruhi hasil validation test, overfitting masih terjadi, augmentasi hanya bantu generalisasi di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24410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9E7139E-B40C-4943-9610-F20CE66C72C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22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light_modernist</vt:lpstr>
      <vt:lpstr>Computer VISION   ULTRAVISION</vt:lpstr>
      <vt:lpstr>glossary</vt:lpstr>
      <vt:lpstr>Project BACKGROUnd</vt:lpstr>
      <vt:lpstr>PowerPoint Presentation</vt:lpstr>
      <vt:lpstr>PowerPoint Presentation</vt:lpstr>
      <vt:lpstr>PowerPoint Presentation</vt:lpstr>
      <vt:lpstr>Model Comparison</vt:lpstr>
      <vt:lpstr>VGG16</vt:lpstr>
      <vt:lpstr>VGG16</vt:lpstr>
      <vt:lpstr>VGG16</vt:lpstr>
      <vt:lpstr>VGG16</vt:lpstr>
      <vt:lpstr>RESNET50</vt:lpstr>
      <vt:lpstr>RESNET50</vt:lpstr>
      <vt:lpstr>RESNET50</vt:lpstr>
      <vt:lpstr>Resnet50</vt:lpstr>
      <vt:lpstr>Googlenet</vt:lpstr>
      <vt:lpstr>Googlenet</vt:lpstr>
      <vt:lpstr>Googlenet</vt:lpstr>
      <vt:lpstr>Googlenet</vt:lpstr>
      <vt:lpstr>comparison</vt:lpstr>
      <vt:lpstr>Conclusion &amp; IMPROVEMENT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757</cp:revision>
  <dcterms:created xsi:type="dcterms:W3CDTF">2025-05-30T04:28:16Z</dcterms:created>
  <dcterms:modified xsi:type="dcterms:W3CDTF">2025-06-08T10:23:22Z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